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tags/tag34.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notesSlides/notesSlide30.xml" ContentType="application/vnd.openxmlformats-officedocument.presentationml.notesSlide+xml"/>
  <Override PartName="/ppt/tags/tag8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68.xml" ContentType="application/vnd.openxmlformats-officedocument.presentationml.tags+xml"/>
  <Override PartName="/ppt/tags/tag86.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notesSlides/notesSlide24.xml" ContentType="application/vnd.openxmlformats-officedocument.presentationml.notesSlide+xml"/>
  <Override PartName="/ppt/tags/tag75.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tags/tag76.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activeX/activeX1.xml" ContentType="application/vnd.ms-office.activeX+xml"/>
  <Override PartName="/ppt/tags/tag59.xml" ContentType="application/vnd.openxmlformats-officedocument.presentationml.tags+xml"/>
  <Override PartName="/ppt/tags/tag77.xml" ContentType="application/vnd.openxmlformats-officedocument.presentationml.tags+xml"/>
  <Override PartName="/ppt/notesSlides/notesSlide37.xml" ContentType="application/vnd.openxmlformats-officedocument.presentationml.notesSlide+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66.xml" ContentType="application/vnd.openxmlformats-officedocument.presentationml.tags+xml"/>
  <Override PartName="/ppt/tags/tag84.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notesSlides/notesSlide22.xml" ContentType="application/vnd.openxmlformats-officedocument.presentationml.notesSlide+xml"/>
  <Override PartName="/ppt/tags/tag73.xml" ContentType="application/vnd.openxmlformats-officedocument.presentationml.tags+xml"/>
  <Override PartName="/ppt/notesSlides/notesSlide33.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notesSlides/notesSlide40.xml" ContentType="application/vnd.openxmlformats-officedocument.presentationml.notesSlide+xml"/>
  <Override PartName="/ppt/tags/tag9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notesSlides/notesSlide45.xml" ContentType="application/vnd.openxmlformats-officedocument.presentationml.notesSlide+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0"/>
  </p:notesMasterIdLst>
  <p:sldIdLst>
    <p:sldId id="295" r:id="rId2"/>
    <p:sldId id="314" r:id="rId3"/>
    <p:sldId id="260" r:id="rId4"/>
    <p:sldId id="257" r:id="rId5"/>
    <p:sldId id="261" r:id="rId6"/>
    <p:sldId id="262" r:id="rId7"/>
    <p:sldId id="338" r:id="rId8"/>
    <p:sldId id="339" r:id="rId9"/>
    <p:sldId id="294" r:id="rId10"/>
    <p:sldId id="319" r:id="rId11"/>
    <p:sldId id="298" r:id="rId12"/>
    <p:sldId id="317" r:id="rId13"/>
    <p:sldId id="318" r:id="rId14"/>
    <p:sldId id="302" r:id="rId15"/>
    <p:sldId id="340" r:id="rId16"/>
    <p:sldId id="312" r:id="rId17"/>
    <p:sldId id="313" r:id="rId18"/>
    <p:sldId id="263" r:id="rId19"/>
    <p:sldId id="323" r:id="rId20"/>
    <p:sldId id="264" r:id="rId21"/>
    <p:sldId id="332" r:id="rId22"/>
    <p:sldId id="324" r:id="rId23"/>
    <p:sldId id="265" r:id="rId24"/>
    <p:sldId id="325" r:id="rId25"/>
    <p:sldId id="266" r:id="rId26"/>
    <p:sldId id="326" r:id="rId27"/>
    <p:sldId id="333" r:id="rId28"/>
    <p:sldId id="267" r:id="rId29"/>
    <p:sldId id="327" r:id="rId30"/>
    <p:sldId id="268" r:id="rId31"/>
    <p:sldId id="328" r:id="rId32"/>
    <p:sldId id="334" r:id="rId33"/>
    <p:sldId id="269" r:id="rId34"/>
    <p:sldId id="329" r:id="rId35"/>
    <p:sldId id="270" r:id="rId36"/>
    <p:sldId id="330" r:id="rId37"/>
    <p:sldId id="335" r:id="rId38"/>
    <p:sldId id="271" r:id="rId39"/>
    <p:sldId id="331" r:id="rId40"/>
    <p:sldId id="272" r:id="rId41"/>
    <p:sldId id="322" r:id="rId42"/>
    <p:sldId id="337" r:id="rId43"/>
    <p:sldId id="273" r:id="rId44"/>
    <p:sldId id="321" r:id="rId45"/>
    <p:sldId id="274" r:id="rId46"/>
    <p:sldId id="320" r:id="rId47"/>
    <p:sldId id="336" r:id="rId48"/>
    <p:sldId id="311" r:id="rId49"/>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57D3FF"/>
    <a:srgbClr val="C9F1FF"/>
    <a:srgbClr val="00B0F0"/>
    <a:srgbClr val="FFD700"/>
    <a:srgbClr val="9BBB5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7" autoAdjust="0"/>
    <p:restoredTop sz="94775" autoAdjust="0"/>
  </p:normalViewPr>
  <p:slideViewPr>
    <p:cSldViewPr>
      <p:cViewPr>
        <p:scale>
          <a:sx n="66" d="100"/>
          <a:sy n="66" d="100"/>
        </p:scale>
        <p:origin x="-1308" y="-60"/>
      </p:cViewPr>
      <p:guideLst>
        <p:guide orient="horz" pos="2160"/>
        <p:guide pos="2880"/>
      </p:guideLst>
    </p:cSldViewPr>
  </p:slideViewPr>
  <p:outlineViewPr>
    <p:cViewPr>
      <p:scale>
        <a:sx n="33" d="100"/>
        <a:sy n="33" d="100"/>
      </p:scale>
      <p:origin x="0" y="4818"/>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54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16091"/>
  <ax:ocxPr ax:name="_cy" ax:value="12136"/>
  <ax:ocxPr ax:name="FlashVars" ax:value=""/>
  <ax:ocxPr ax:name="Movie" ax:value="C:\Program Files (x86)\Articulate\presenter\blank.swf"/>
  <ax:ocxPr ax:name="Src" ax:value="C:\Program Files (x86)\Articulate\presenter\blank.swf"/>
  <ax:ocxPr ax:name="WMode" ax:value="Window"/>
  <ax:ocxPr ax:name="Play" ax:value="0"/>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0"/>
  <ax:ocxPr ax:name="BGColor" ax:value="333333"/>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40DE30-4532-4F2F-AB1F-B0F8F14F9444}" type="datetimeFigureOut">
              <a:rPr lang="en-US" smtClean="0"/>
              <a:pPr/>
              <a:t>5/2/2013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712BF2-97BD-4DAD-A13A-3D9AE339601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48.xml"/><Relationship Id="rId6" Type="http://schemas.openxmlformats.org/officeDocument/2006/relationships/hyperlink" Target="http://www.mindtools.com/CommSkll/NegotiationSkills.htm" TargetMode="External"/><Relationship Id="rId5" Type="http://schemas.openxmlformats.org/officeDocument/2006/relationships/hyperlink" Target="http://www.mindtools.com/stress/pp/Assertiveness.htm" TargetMode="External"/><Relationship Id="rId4" Type="http://schemas.openxmlformats.org/officeDocument/2006/relationships/hyperlink" Target="http://www.mindtools.com/CommSkll/ActiveListening.htm"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t>This is a sample of a moderated/facilitated self-directed eLearning course with cohort group interactions . The cohort group interactions are in cloud based discussion groups (Google Groups). </a:t>
            </a:r>
          </a:p>
          <a:p>
            <a:endParaRPr lang="en-US" dirty="0" smtClean="0"/>
          </a:p>
          <a:p>
            <a:r>
              <a:rPr lang="en-US" dirty="0" smtClean="0"/>
              <a:t>The course was developed to benefit all levels of employees in the eLearning software Articulate. The course has also been designed so its component modules can easily be uploaded into a </a:t>
            </a:r>
            <a:r>
              <a:rPr lang="en-US" dirty="0" err="1" smtClean="0"/>
              <a:t>LMS</a:t>
            </a:r>
            <a:r>
              <a:rPr lang="en-US" dirty="0" smtClean="0"/>
              <a:t>/</a:t>
            </a:r>
            <a:r>
              <a:rPr lang="en-US" dirty="0" err="1" smtClean="0"/>
              <a:t>LCMS</a:t>
            </a:r>
            <a:r>
              <a:rPr lang="en-US" dirty="0" smtClean="0"/>
              <a:t> or a CMS platform.</a:t>
            </a:r>
          </a:p>
          <a:p>
            <a:endParaRPr lang="en-US" dirty="0" smtClean="0"/>
          </a:p>
          <a:p>
            <a:r>
              <a:rPr lang="en-US" dirty="0" smtClean="0"/>
              <a:t>It was designed as a 13 module course, but you will only sample the introduction and the first module.</a:t>
            </a:r>
          </a:p>
          <a:p>
            <a:endParaRPr lang="en-US" dirty="0" smtClean="0"/>
          </a:p>
          <a:p>
            <a:r>
              <a:rPr lang="en-US" dirty="0" smtClean="0"/>
              <a:t>The design elements include:</a:t>
            </a:r>
          </a:p>
          <a:p>
            <a:pPr>
              <a:buFont typeface="Arial" pitchFamily="34" charset="0"/>
              <a:buChar char="•"/>
            </a:pPr>
            <a:r>
              <a:rPr lang="en-US" dirty="0" smtClean="0"/>
              <a:t> an introduction in Flash—audio and video combined then published in Camtasia</a:t>
            </a:r>
          </a:p>
          <a:p>
            <a:pPr>
              <a:buFont typeface="Arial" pitchFamily="34" charset="0"/>
              <a:buChar char="•"/>
            </a:pPr>
            <a:r>
              <a:rPr lang="en-US" dirty="0" smtClean="0"/>
              <a:t>2 Engage User Interactions  slides</a:t>
            </a:r>
          </a:p>
          <a:p>
            <a:pPr>
              <a:buFont typeface="Arial" pitchFamily="34" charset="0"/>
              <a:buChar char="•"/>
            </a:pPr>
            <a:r>
              <a:rPr lang="en-US" dirty="0" smtClean="0"/>
              <a:t>1 Survey Quiz-created in Quizmaker</a:t>
            </a:r>
          </a:p>
          <a:p>
            <a:pPr>
              <a:buFont typeface="Arial" pitchFamily="34" charset="0"/>
              <a:buChar char="•"/>
            </a:pPr>
            <a:r>
              <a:rPr lang="en-US" dirty="0" smtClean="0"/>
              <a:t>1 Assessment–created in Articulate</a:t>
            </a:r>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b="0" i="0" kern="1200" dirty="0" smtClean="0">
                <a:solidFill>
                  <a:schemeClr val="tx1"/>
                </a:solidFill>
                <a:latin typeface="+mn-lt"/>
                <a:ea typeface="+mn-ea"/>
                <a:cs typeface="+mn-cs"/>
              </a:rPr>
              <a:t>When neighbors feud, lovers quarrel or nations war, the predictable remedy prescribed by the voices of reason is communication. The prevailing view is that, faced with conflict,  communicating is always the right thing to do:   The U.N. Security Council encourages hostile countries to "hold talks," and marriage counselors advise quarreling couples to "express their feelings."  So commonplace is the prescription, it's difficult to imagine the Secretary General imploring hostile nations to refrain from dialogue.</a:t>
            </a:r>
          </a:p>
          <a:p>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Different needs, and the lack of clear explicit agreements, leads to conflict. Few people have learned the skills needed to continue</a:t>
            </a:r>
            <a:r>
              <a:rPr lang="en-US" sz="1200" b="0" i="0" kern="1200" baseline="0" dirty="0" smtClean="0">
                <a:solidFill>
                  <a:schemeClr val="tx1"/>
                </a:solidFill>
                <a:latin typeface="+mn-lt"/>
                <a:ea typeface="+mn-ea"/>
                <a:cs typeface="+mn-cs"/>
              </a:rPr>
              <a:t> forward to collaborate effectively </a:t>
            </a:r>
            <a:r>
              <a:rPr lang="en-US" sz="1200" b="0" i="0" kern="1200" dirty="0" smtClean="0">
                <a:solidFill>
                  <a:schemeClr val="tx1"/>
                </a:solidFill>
                <a:latin typeface="+mn-lt"/>
                <a:ea typeface="+mn-ea"/>
                <a:cs typeface="+mn-cs"/>
              </a:rPr>
              <a:t>when confronted with conflict. They do not have the map to solid communication or an "agreement for results“—which are the basic building blocks of collaborations and organizational culture.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The ability to engage the dialogue of collaboration and conflict resolution requires some basic traditional communication skills (self-awareness, listening, and emotional intelligence); that make up conversational steps. </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Another key premise is no matter how good the communication</a:t>
            </a:r>
            <a:r>
              <a:rPr lang="en-US" sz="1200" b="0" i="0" kern="1200" baseline="0" dirty="0" smtClean="0">
                <a:solidFill>
                  <a:schemeClr val="tx1"/>
                </a:solidFill>
                <a:latin typeface="+mn-lt"/>
                <a:ea typeface="+mn-ea"/>
                <a:cs typeface="+mn-cs"/>
              </a:rPr>
              <a:t> is</a:t>
            </a:r>
            <a:r>
              <a:rPr lang="en-US" sz="1200" b="0" i="0" kern="1200" dirty="0" smtClean="0">
                <a:solidFill>
                  <a:schemeClr val="tx1"/>
                </a:solidFill>
                <a:latin typeface="+mn-lt"/>
                <a:ea typeface="+mn-ea"/>
                <a:cs typeface="+mn-cs"/>
              </a:rPr>
              <a:t> on the front end, conflict will arise because of changing and unforeseen circumstances, incompleteness, and personal challenges.  </a:t>
            </a:r>
            <a:endParaRPr lang="en-US" sz="1200" b="1" i="0" kern="1200" dirty="0" smtClean="0">
              <a:solidFill>
                <a:schemeClr val="tx1"/>
              </a:solidFill>
              <a:latin typeface="+mn-lt"/>
              <a:ea typeface="+mn-ea"/>
              <a:cs typeface="+mn-cs"/>
            </a:endParaRPr>
          </a:p>
          <a:p>
            <a:pPr>
              <a:buNone/>
            </a:pPr>
            <a:endParaRPr lang="en-US" sz="1200" b="1" i="0" kern="1200" dirty="0" smtClean="0">
              <a:solidFill>
                <a:schemeClr val="tx1"/>
              </a:solidFill>
              <a:latin typeface="+mn-lt"/>
              <a:ea typeface="+mn-ea"/>
              <a:cs typeface="+mn-cs"/>
            </a:endParaRPr>
          </a:p>
          <a:p>
            <a:pPr>
              <a:buNone/>
            </a:pPr>
            <a:endParaRPr lang="en-US" dirty="0" smtClean="0"/>
          </a:p>
          <a:p>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D712BF2-97BD-4DAD-A13A-3D9AE339601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t>The</a:t>
            </a:r>
            <a:r>
              <a:rPr lang="en-US" baseline="0" dirty="0" smtClean="0"/>
              <a:t> good news is that by resolving conflict successfully, you can solve many of the problems that it has brought to the surface, as well as getting benefits that you might not at first expect:</a:t>
            </a:r>
          </a:p>
          <a:p>
            <a:endParaRPr lang="en-US" baseline="0" dirty="0" smtClean="0"/>
          </a:p>
          <a:p>
            <a:r>
              <a:rPr lang="en-US" b="1" baseline="0" dirty="0" smtClean="0"/>
              <a:t>Increases understanding</a:t>
            </a:r>
            <a:r>
              <a:rPr lang="en-US" baseline="0" dirty="0" smtClean="0"/>
              <a:t>: Discussions needed to resolve conflict expands people’s awareness of the situation, giving them an insight into how they can achieve their own goals without undermining those of other people. </a:t>
            </a:r>
          </a:p>
          <a:p>
            <a:endParaRPr lang="en-US" baseline="0" dirty="0" smtClean="0"/>
          </a:p>
          <a:p>
            <a:r>
              <a:rPr lang="en-US" b="1" baseline="0" dirty="0" smtClean="0"/>
              <a:t>Increases group cohesion: </a:t>
            </a:r>
            <a:r>
              <a:rPr lang="en-US" b="0" baseline="0" dirty="0" smtClean="0"/>
              <a:t> When conflict is resolved effectively, team members can develop stronger mutual respect, and a renewed faith in their ability to work together.</a:t>
            </a:r>
          </a:p>
          <a:p>
            <a:endParaRPr lang="en-US" b="0" baseline="0" dirty="0" smtClean="0"/>
          </a:p>
          <a:p>
            <a:r>
              <a:rPr lang="en-US" b="1" baseline="0" dirty="0" smtClean="0"/>
              <a:t>Improves self-knowledge: </a:t>
            </a:r>
            <a:r>
              <a:rPr lang="en-US" b="0" baseline="0" dirty="0" smtClean="0"/>
              <a:t>Conflict pushes individuals to examine their goals in close details, helping them understand the things that are most important to them, sharpening their focus, and enhancing their effectiveness.</a:t>
            </a:r>
          </a:p>
          <a:p>
            <a:endParaRPr lang="en-US" b="0" baseline="0" dirty="0" smtClean="0"/>
          </a:p>
          <a:p>
            <a:r>
              <a:rPr lang="en-US" b="0" baseline="0" dirty="0" smtClean="0"/>
              <a:t>However, if conflict is not handled effectively, the results can be damaging. Conflicting goals can quickly turn into personal dislike. Teamwork breaks down, talent is wasted as people disengage from their work, ending up in a vicious downward spiral of negativity and recrimination.</a:t>
            </a:r>
            <a:endParaRPr lang="en-US" b="1" baseline="0" dirty="0" smtClean="0"/>
          </a:p>
        </p:txBody>
      </p:sp>
      <p:sp>
        <p:nvSpPr>
          <p:cNvPr id="4" name="Slide Number Placeholder 3"/>
          <p:cNvSpPr>
            <a:spLocks noGrp="1"/>
          </p:cNvSpPr>
          <p:nvPr>
            <p:ph type="sldNum" sz="quarter" idx="10"/>
          </p:nvPr>
        </p:nvSpPr>
        <p:spPr/>
        <p:txBody>
          <a:bodyPr/>
          <a:lstStyle/>
          <a:p>
            <a:fld id="{AD712BF2-97BD-4DAD-A13A-3D9AE339601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47500" lnSpcReduction="20000"/>
          </a:bodyPr>
          <a:lstStyle/>
          <a:p>
            <a:r>
              <a:rPr lang="en-US" sz="1200" b="0" i="0" kern="1200" dirty="0" smtClean="0">
                <a:solidFill>
                  <a:schemeClr val="tx1"/>
                </a:solidFill>
                <a:latin typeface="+mn-lt"/>
                <a:ea typeface="+mn-ea"/>
                <a:cs typeface="+mn-cs"/>
              </a:rPr>
              <a:t>Conflict</a:t>
            </a:r>
            <a:r>
              <a:rPr lang="en-US" sz="1200" b="0" i="0" kern="1200" baseline="0" dirty="0" smtClean="0">
                <a:solidFill>
                  <a:schemeClr val="tx1"/>
                </a:solidFill>
                <a:latin typeface="+mn-lt"/>
                <a:ea typeface="+mn-ea"/>
                <a:cs typeface="+mn-cs"/>
              </a:rPr>
              <a:t> resolution is like putting together a puzzle. It helps to use a tool or process as a </a:t>
            </a:r>
            <a:r>
              <a:rPr lang="en-US" sz="1200" b="0" i="0" kern="1200" dirty="0" smtClean="0">
                <a:solidFill>
                  <a:schemeClr val="tx1"/>
                </a:solidFill>
                <a:latin typeface="+mn-lt"/>
                <a:ea typeface="+mn-ea"/>
                <a:cs typeface="+mn-cs"/>
              </a:rPr>
              <a:t>starting point for dealing with conflict is to identify the overriding conflict style employed by yourself, your team or your organization.</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Over time, people's conflict management styles tend to mesh, and a "right" way to solve conflict emerges. It's good to recognize when this style can be used effectively, however make sure that people understand that different styles may suit different situations.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 general process for Conflict resolution</a:t>
            </a:r>
            <a:r>
              <a:rPr lang="en-US" sz="1200" b="0" i="0" kern="1200" baseline="0" dirty="0" smtClean="0">
                <a:solidFill>
                  <a:schemeClr val="tx1"/>
                </a:solidFill>
                <a:latin typeface="+mn-lt"/>
                <a:ea typeface="+mn-ea"/>
                <a:cs typeface="+mn-cs"/>
              </a:rPr>
              <a:t> includes these steps:</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Step One: Set the Scene</a:t>
            </a:r>
          </a:p>
          <a:p>
            <a:r>
              <a:rPr lang="en-US" sz="1200" b="0" i="0" kern="1200" dirty="0" smtClean="0">
                <a:solidFill>
                  <a:schemeClr val="tx1"/>
                </a:solidFill>
                <a:latin typeface="+mn-lt"/>
                <a:ea typeface="+mn-ea"/>
                <a:cs typeface="+mn-cs"/>
              </a:rPr>
              <a:t>If appropriate to the situation, agree a</a:t>
            </a:r>
            <a:r>
              <a:rPr lang="en-US" sz="1200" b="0" i="0" kern="1200" baseline="0" dirty="0" smtClean="0">
                <a:solidFill>
                  <a:schemeClr val="tx1"/>
                </a:solidFill>
                <a:latin typeface="+mn-lt"/>
                <a:ea typeface="+mn-ea"/>
                <a:cs typeface="+mn-cs"/>
              </a:rPr>
              <a:t> set of </a:t>
            </a:r>
            <a:r>
              <a:rPr lang="en-US" sz="1200" b="0" i="0" kern="1200" dirty="0" smtClean="0">
                <a:solidFill>
                  <a:schemeClr val="tx1"/>
                </a:solidFill>
                <a:latin typeface="+mn-lt"/>
                <a:ea typeface="+mn-ea"/>
                <a:cs typeface="+mn-cs"/>
              </a:rPr>
              <a:t>rules for</a:t>
            </a:r>
            <a:r>
              <a:rPr lang="en-US" sz="1200" b="0" i="0" kern="1200" baseline="0" dirty="0" smtClean="0">
                <a:solidFill>
                  <a:schemeClr val="tx1"/>
                </a:solidFill>
                <a:latin typeface="+mn-lt"/>
                <a:ea typeface="+mn-ea"/>
                <a:cs typeface="+mn-cs"/>
              </a:rPr>
              <a:t> the conflict resolution</a:t>
            </a:r>
            <a:r>
              <a:rPr lang="en-US" sz="1200" b="0" i="0" kern="1200" dirty="0" smtClean="0">
                <a:solidFill>
                  <a:schemeClr val="tx1"/>
                </a:solidFill>
                <a:latin typeface="+mn-lt"/>
                <a:ea typeface="+mn-ea"/>
                <a:cs typeface="+mn-cs"/>
              </a:rPr>
              <a:t> (consider using the Interest</a:t>
            </a:r>
            <a:r>
              <a:rPr lang="en-US" sz="1200" b="0" i="0" kern="1200" baseline="0" dirty="0" smtClean="0">
                <a:solidFill>
                  <a:schemeClr val="tx1"/>
                </a:solidFill>
                <a:latin typeface="+mn-lt"/>
                <a:ea typeface="+mn-ea"/>
                <a:cs typeface="+mn-cs"/>
              </a:rPr>
              <a:t> Based Relational A</a:t>
            </a:r>
            <a:r>
              <a:rPr lang="en-US" sz="1200" b="0" i="0" kern="1200" dirty="0" smtClean="0">
                <a:solidFill>
                  <a:schemeClr val="tx1"/>
                </a:solidFill>
                <a:latin typeface="+mn-lt"/>
                <a:ea typeface="+mn-ea"/>
                <a:cs typeface="+mn-cs"/>
              </a:rPr>
              <a:t>pproach) Make sure that people understand that the conflict may be a mutual problem, which may be best resolved through discussion and negotiation rather than through raw aggression.</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If you are involved in the conflict, emphasize the fact that you are presenting your perception of the problem. Use </a:t>
            </a:r>
            <a:r>
              <a:rPr lang="en-US" sz="1200" b="1" i="0" u="none" strike="noStrike" kern="1200" dirty="0" smtClean="0">
                <a:solidFill>
                  <a:schemeClr val="tx1"/>
                </a:solidFill>
                <a:latin typeface="+mn-lt"/>
                <a:ea typeface="+mn-ea"/>
                <a:cs typeface="+mn-cs"/>
                <a:hlinkClick r:id="rId4"/>
              </a:rPr>
              <a:t>active listening</a:t>
            </a:r>
            <a:r>
              <a:rPr lang="en-US" sz="1200" b="0" i="0" kern="1200" dirty="0" smtClean="0">
                <a:solidFill>
                  <a:schemeClr val="tx1"/>
                </a:solidFill>
                <a:latin typeface="+mn-lt"/>
                <a:ea typeface="+mn-ea"/>
                <a:cs typeface="+mn-cs"/>
              </a:rPr>
              <a:t> skills to ensure you hear and understand other's positions and perceptions.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Restate.</a:t>
            </a:r>
          </a:p>
          <a:p>
            <a:r>
              <a:rPr lang="en-US" sz="1200" b="0" i="0" kern="1200" dirty="0" smtClean="0">
                <a:solidFill>
                  <a:schemeClr val="tx1"/>
                </a:solidFill>
                <a:latin typeface="+mn-lt"/>
                <a:ea typeface="+mn-ea"/>
                <a:cs typeface="+mn-cs"/>
              </a:rPr>
              <a:t>Paraphrase.</a:t>
            </a:r>
          </a:p>
          <a:p>
            <a:r>
              <a:rPr lang="en-US" sz="1200" b="0" i="0" kern="1200" dirty="0" smtClean="0">
                <a:solidFill>
                  <a:schemeClr val="tx1"/>
                </a:solidFill>
                <a:latin typeface="+mn-lt"/>
                <a:ea typeface="+mn-ea"/>
                <a:cs typeface="+mn-cs"/>
              </a:rPr>
              <a:t>Summarize.</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And make sure that when you talk, you're using an adult, </a:t>
            </a:r>
            <a:r>
              <a:rPr lang="en-US" sz="1200" b="1" i="0" u="none" strike="noStrike" kern="1200" dirty="0" smtClean="0">
                <a:solidFill>
                  <a:schemeClr val="tx1"/>
                </a:solidFill>
                <a:latin typeface="+mn-lt"/>
                <a:ea typeface="+mn-ea"/>
                <a:cs typeface="+mn-cs"/>
                <a:hlinkClick r:id="rId5"/>
              </a:rPr>
              <a:t>assertive</a:t>
            </a:r>
            <a:r>
              <a:rPr lang="en-US" sz="1200" b="0" i="0" kern="1200" dirty="0" smtClean="0">
                <a:solidFill>
                  <a:schemeClr val="tx1"/>
                </a:solidFill>
                <a:latin typeface="+mn-lt"/>
                <a:ea typeface="+mn-ea"/>
                <a:cs typeface="+mn-cs"/>
              </a:rPr>
              <a:t> approach rather than a submissive or aggressive style.</a:t>
            </a:r>
          </a:p>
          <a:p>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Step Two: Gather Information</a:t>
            </a:r>
          </a:p>
          <a:p>
            <a:r>
              <a:rPr lang="en-US" sz="1200" b="0" i="0" kern="1200" dirty="0" smtClean="0">
                <a:solidFill>
                  <a:schemeClr val="tx1"/>
                </a:solidFill>
                <a:latin typeface="+mn-lt"/>
                <a:ea typeface="+mn-ea"/>
                <a:cs typeface="+mn-cs"/>
              </a:rPr>
              <a:t>Here you are trying to get to the underlying interests, needs, and concerns. Ask for the other person's viewpoint and confirm that you respect his or her opinion and need his or her cooperation to solve the problem.</a:t>
            </a:r>
          </a:p>
          <a:p>
            <a:r>
              <a:rPr lang="en-US" sz="1200" b="0" i="0" kern="1200" dirty="0" smtClean="0">
                <a:solidFill>
                  <a:schemeClr val="tx1"/>
                </a:solidFill>
                <a:latin typeface="+mn-lt"/>
                <a:ea typeface="+mn-ea"/>
                <a:cs typeface="+mn-cs"/>
              </a:rPr>
              <a:t>Try to understand his or her motivations and goals, and see how your actions may be affecting these.</a:t>
            </a:r>
          </a:p>
          <a:p>
            <a:r>
              <a:rPr lang="en-US" sz="1200" b="0" i="0" kern="1200" dirty="0" smtClean="0">
                <a:solidFill>
                  <a:schemeClr val="tx1"/>
                </a:solidFill>
                <a:latin typeface="+mn-lt"/>
                <a:ea typeface="+mn-ea"/>
                <a:cs typeface="+mn-cs"/>
              </a:rPr>
              <a:t>Also, try to understand the conflict in objective terms: Is it affecting work performance? damaging the delivery to the client? disrupting team work? hampering decision-making? or so on. Be sure to focus on work issues and leave personalities out of the discussion.</a:t>
            </a:r>
          </a:p>
          <a:p>
            <a:r>
              <a:rPr lang="en-US" sz="1200" b="0" i="0" kern="1200" dirty="0" smtClean="0">
                <a:solidFill>
                  <a:schemeClr val="tx1"/>
                </a:solidFill>
                <a:latin typeface="+mn-lt"/>
                <a:ea typeface="+mn-ea"/>
                <a:cs typeface="+mn-cs"/>
              </a:rPr>
              <a:t>Listen with empathy and see the conflict from the other person's point of view.</a:t>
            </a:r>
          </a:p>
          <a:p>
            <a:r>
              <a:rPr lang="en-US" sz="1200" b="0" i="0" kern="1200" dirty="0" smtClean="0">
                <a:solidFill>
                  <a:schemeClr val="tx1"/>
                </a:solidFill>
                <a:latin typeface="+mn-lt"/>
                <a:ea typeface="+mn-ea"/>
                <a:cs typeface="+mn-cs"/>
              </a:rPr>
              <a:t>Identify issues clearly and concisely.</a:t>
            </a:r>
          </a:p>
          <a:p>
            <a:r>
              <a:rPr lang="en-US" sz="1200" b="0" i="0" kern="1200" dirty="0" smtClean="0">
                <a:solidFill>
                  <a:schemeClr val="tx1"/>
                </a:solidFill>
                <a:latin typeface="+mn-lt"/>
                <a:ea typeface="+mn-ea"/>
                <a:cs typeface="+mn-cs"/>
              </a:rPr>
              <a:t>Use "I" statements.</a:t>
            </a:r>
          </a:p>
          <a:p>
            <a:r>
              <a:rPr lang="en-US" sz="1200" b="0" i="0" kern="1200" dirty="0" smtClean="0">
                <a:solidFill>
                  <a:schemeClr val="tx1"/>
                </a:solidFill>
                <a:latin typeface="+mn-lt"/>
                <a:ea typeface="+mn-ea"/>
                <a:cs typeface="+mn-cs"/>
              </a:rPr>
              <a:t>Remain flexible.</a:t>
            </a:r>
          </a:p>
          <a:p>
            <a:r>
              <a:rPr lang="en-US" sz="1200" b="0" i="0" kern="1200" dirty="0" smtClean="0">
                <a:solidFill>
                  <a:schemeClr val="tx1"/>
                </a:solidFill>
                <a:latin typeface="+mn-lt"/>
                <a:ea typeface="+mn-ea"/>
                <a:cs typeface="+mn-cs"/>
              </a:rPr>
              <a:t>Clarify feelings.</a:t>
            </a:r>
          </a:p>
          <a:p>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Step Three: Agree the Problem</a:t>
            </a:r>
          </a:p>
          <a:p>
            <a:r>
              <a:rPr lang="en-US" sz="1200" b="0" i="0" kern="1200" dirty="0" smtClean="0">
                <a:solidFill>
                  <a:schemeClr val="tx1"/>
                </a:solidFill>
                <a:latin typeface="+mn-lt"/>
                <a:ea typeface="+mn-ea"/>
                <a:cs typeface="+mn-cs"/>
              </a:rPr>
              <a:t>This sounds like an obvious step, but often different underlying needs, interests and goals can cause people to perceive problems very differently. You'll need to agree the problems that you are trying to solve before you'll find a mutually acceptable solution.</a:t>
            </a:r>
          </a:p>
          <a:p>
            <a:r>
              <a:rPr lang="en-US" sz="1200" b="0" i="0" kern="1200" dirty="0" smtClean="0">
                <a:solidFill>
                  <a:schemeClr val="tx1"/>
                </a:solidFill>
                <a:latin typeface="+mn-lt"/>
                <a:ea typeface="+mn-ea"/>
                <a:cs typeface="+mn-cs"/>
              </a:rPr>
              <a:t>Sometimes different people will see different but interlocking problems – if you can't reach a common perception of the problem, then at the very least, you need to understand what the other person sees as the problem.</a:t>
            </a:r>
          </a:p>
          <a:p>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Step Four: Brainstorm Possible Solutions</a:t>
            </a:r>
          </a:p>
          <a:p>
            <a:r>
              <a:rPr lang="en-US" sz="1200" b="0" i="0" kern="1200" dirty="0" smtClean="0">
                <a:solidFill>
                  <a:schemeClr val="tx1"/>
                </a:solidFill>
                <a:latin typeface="+mn-lt"/>
                <a:ea typeface="+mn-ea"/>
                <a:cs typeface="+mn-cs"/>
              </a:rPr>
              <a:t>If everyone is going to feel satisfied with the resolution, it will help if everyone has had fair input in generating solutions. Brainstorm possible solutions, and be open to all ideas, including ones you never considered before.</a:t>
            </a:r>
          </a:p>
          <a:p>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Step Five: Negotiate a Solution</a:t>
            </a:r>
          </a:p>
          <a:p>
            <a:r>
              <a:rPr lang="en-US" sz="1200" b="0" i="0" kern="1200" dirty="0" smtClean="0">
                <a:solidFill>
                  <a:schemeClr val="tx1"/>
                </a:solidFill>
                <a:latin typeface="+mn-lt"/>
                <a:ea typeface="+mn-ea"/>
                <a:cs typeface="+mn-cs"/>
              </a:rPr>
              <a:t>By this stage, the conflict may be resolved: Both sides may better understand the position of the other, and a mutually satisfactory solution may be clear to all.</a:t>
            </a:r>
          </a:p>
          <a:p>
            <a:r>
              <a:rPr lang="en-US" sz="1200" b="0" i="0" kern="1200" dirty="0" smtClean="0">
                <a:solidFill>
                  <a:schemeClr val="tx1"/>
                </a:solidFill>
                <a:latin typeface="+mn-lt"/>
                <a:ea typeface="+mn-ea"/>
                <a:cs typeface="+mn-cs"/>
              </a:rPr>
              <a:t>However you may also have uncovered real differences between your positions. This is where a technique like </a:t>
            </a:r>
            <a:r>
              <a:rPr lang="en-US" sz="1200" b="1" i="0" u="none" strike="noStrike" kern="1200" dirty="0" smtClean="0">
                <a:solidFill>
                  <a:schemeClr val="tx1"/>
                </a:solidFill>
                <a:latin typeface="+mn-lt"/>
                <a:ea typeface="+mn-ea"/>
                <a:cs typeface="+mn-cs"/>
                <a:hlinkClick r:id="rId6"/>
              </a:rPr>
              <a:t>win-win negotiation</a:t>
            </a:r>
            <a:r>
              <a:rPr lang="en-US" sz="1200" b="0" i="0" kern="1200" dirty="0" smtClean="0">
                <a:solidFill>
                  <a:schemeClr val="tx1"/>
                </a:solidFill>
                <a:latin typeface="+mn-lt"/>
                <a:ea typeface="+mn-ea"/>
                <a:cs typeface="+mn-cs"/>
              </a:rPr>
              <a:t> can be useful to find a solution that, at least to some extent, satisfies everyone.</a:t>
            </a:r>
          </a:p>
          <a:p>
            <a:r>
              <a:rPr lang="en-US" sz="1200" b="0" i="0" kern="1200" dirty="0" smtClean="0">
                <a:solidFill>
                  <a:schemeClr val="tx1"/>
                </a:solidFill>
                <a:latin typeface="+mn-lt"/>
                <a:ea typeface="+mn-ea"/>
                <a:cs typeface="+mn-cs"/>
              </a:rPr>
              <a:t>There are three guiding principles here: Be Calm, Be Patient, Have Respect.</a:t>
            </a:r>
          </a:p>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dirty="0" smtClean="0"/>
              <a:t>Throughout this module, communication and conflict has been linked. We have discovered that in conflict, the communication process is either corrupted or does not exist. It can take a lot of effort to communicate effectively. However, you need to be able to communicate well if you're going to succeed in managing conflict.</a:t>
            </a:r>
          </a:p>
          <a:p>
            <a:endParaRPr lang="en-US" sz="1200" dirty="0" smtClean="0"/>
          </a:p>
          <a:p>
            <a:r>
              <a:rPr lang="en-US" sz="1200" dirty="0" smtClean="0"/>
              <a:t>It is possible to enhance your skills to communicate ideas clearly and effectively, and understand much more of the information that's conveyed to you.</a:t>
            </a:r>
          </a:p>
          <a:p>
            <a:endParaRPr lang="en-US" sz="1200" dirty="0" smtClean="0"/>
          </a:p>
          <a:p>
            <a:r>
              <a:rPr lang="en-US" sz="1200" dirty="0" smtClean="0"/>
              <a:t>As either a speaker or a listener, or as a writer or a reader, you're responsible for making sure that the message is communicated accurately. Pay attention to words and actions, are you triggering conflict with your own words and actions, or body language?</a:t>
            </a:r>
          </a:p>
          <a:p>
            <a:endParaRPr lang="en-US" sz="1100" dirty="0" smtClean="0"/>
          </a:p>
          <a:p>
            <a:r>
              <a:rPr lang="en-US" sz="1200" dirty="0" smtClean="0"/>
              <a:t>Our awareness of how we communicate, impacts our ability to avoid or resolve conflict. Take the </a:t>
            </a:r>
            <a:r>
              <a:rPr lang="en-US" sz="1200" u="sng" dirty="0" smtClean="0">
                <a:solidFill>
                  <a:schemeClr val="accent1"/>
                </a:solidFill>
              </a:rPr>
              <a:t>Communication Quiz</a:t>
            </a:r>
            <a:r>
              <a:rPr lang="en-US" sz="1200" dirty="0" smtClean="0"/>
              <a:t> again to see if you are becoming more effective communicator. </a:t>
            </a:r>
          </a:p>
          <a:p>
            <a:endParaRPr lang="en-US" sz="1200" dirty="0" smtClean="0"/>
          </a:p>
        </p:txBody>
      </p:sp>
      <p:sp>
        <p:nvSpPr>
          <p:cNvPr id="4" name="Slide Number Placeholder 3"/>
          <p:cNvSpPr>
            <a:spLocks noGrp="1"/>
          </p:cNvSpPr>
          <p:nvPr>
            <p:ph type="sldNum" sz="quarter" idx="10"/>
          </p:nvPr>
        </p:nvSpPr>
        <p:spPr/>
        <p:txBody>
          <a:bodyPr/>
          <a:lstStyle/>
          <a:p>
            <a:fld id="{AD712BF2-97BD-4DAD-A13A-3D9AE339601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i="0" kern="1200" dirty="0" smtClean="0">
                <a:solidFill>
                  <a:schemeClr val="tx1"/>
                </a:solidFill>
                <a:latin typeface="+mn-lt"/>
                <a:ea typeface="+mn-ea"/>
                <a:cs typeface="+mn-cs"/>
              </a:rPr>
              <a:t>The win/win approach is about changing the conflict from adversarial attack and defense, to co-operation.</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It is a powerful shift of attitude that alters the whole course of communication.</a:t>
            </a:r>
          </a:p>
          <a:p>
            <a:r>
              <a:rPr lang="en-US" sz="1200" b="0" i="0" kern="1200" dirty="0" smtClean="0">
                <a:solidFill>
                  <a:schemeClr val="tx1"/>
                </a:solidFill>
                <a:latin typeface="+mn-lt"/>
                <a:ea typeface="+mn-ea"/>
                <a:cs typeface="+mn-cs"/>
              </a:rPr>
              <a:t>One person consistently applying a joint problem-solving approach can make the difference. You, the reader, will probably be that person - redirecting the course of the conflict. Therefore, the first person you have to convince is yourself.</a:t>
            </a:r>
          </a:p>
          <a:p>
            <a:r>
              <a:rPr lang="en-US" sz="1200" b="0" i="0" kern="1200" dirty="0" smtClean="0">
                <a:solidFill>
                  <a:schemeClr val="tx1"/>
                </a:solidFill>
                <a:latin typeface="+mn-lt"/>
                <a:ea typeface="+mn-ea"/>
                <a:cs typeface="+mn-cs"/>
              </a:rPr>
              <a:t>Until we give it attention, we are usually unaware of the way we argue. We often find ourselves with a knee-jerk reaction in difficult situations - based on long established habits combined with the passing mood of the moment. When challenged, we experience separateness, disconnectedness from those around us - a feeling of "you or me" - a sense that there isn't enough for both of us and if one person is right, then the other person must be wrong. Often we haven't taken even a moment to consider what is the best approach in the circumstances.</a:t>
            </a:r>
          </a:p>
          <a:p>
            <a:r>
              <a:rPr lang="en-US" sz="1200" b="0" i="0" kern="1200" dirty="0" smtClean="0">
                <a:solidFill>
                  <a:schemeClr val="tx1"/>
                </a:solidFill>
                <a:latin typeface="+mn-lt"/>
                <a:ea typeface="+mn-ea"/>
                <a:cs typeface="+mn-cs"/>
              </a:rPr>
              <a:t>While people battle over opposing solutions "Do it my way!", "No, that's no good! Do it my way!", the conflict is a power struggle. What is needed is to change the agenda in the conversation. The win/win approach says:</a:t>
            </a:r>
          </a:p>
          <a:p>
            <a:r>
              <a:rPr lang="en-US" sz="1200" b="1" i="0" kern="1200" dirty="0" smtClean="0">
                <a:solidFill>
                  <a:schemeClr val="tx1"/>
                </a:solidFill>
                <a:latin typeface="+mn-lt"/>
                <a:ea typeface="+mn-ea"/>
                <a:cs typeface="+mn-cs"/>
              </a:rPr>
              <a:t>I want to win and I want you to win too.</a:t>
            </a:r>
          </a:p>
          <a:p>
            <a:r>
              <a:rPr lang="en-US" sz="1200" b="0" i="0" kern="1200" dirty="0" smtClean="0">
                <a:solidFill>
                  <a:schemeClr val="tx1"/>
                </a:solidFill>
                <a:latin typeface="+mn-lt"/>
                <a:ea typeface="+mn-ea"/>
                <a:cs typeface="+mn-cs"/>
              </a:rPr>
              <a:t>The challenge now is how to have this happen.</a:t>
            </a:r>
          </a:p>
          <a:p>
            <a:r>
              <a:rPr lang="en-US" sz="1200" b="1" i="0" kern="1200" dirty="0" smtClean="0">
                <a:solidFill>
                  <a:schemeClr val="tx1"/>
                </a:solidFill>
                <a:latin typeface="+mn-lt"/>
                <a:ea typeface="+mn-ea"/>
                <a:cs typeface="+mn-cs"/>
              </a:rPr>
              <a:t>Go Back to needs</a:t>
            </a:r>
          </a:p>
          <a:p>
            <a:r>
              <a:rPr lang="en-US" sz="1200" b="0" i="0" kern="1200" dirty="0" smtClean="0">
                <a:solidFill>
                  <a:schemeClr val="tx1"/>
                </a:solidFill>
                <a:latin typeface="+mn-lt"/>
                <a:ea typeface="+mn-ea"/>
                <a:cs typeface="+mn-cs"/>
              </a:rPr>
              <a:t>The most important win/win maneuver you can make is to change course by beginning to discuss underlying needs, rather than only looking at solutions. The following story makes the point quite well:</a:t>
            </a:r>
          </a:p>
          <a:p>
            <a:r>
              <a:rPr lang="en-US" sz="1200" b="1" i="0" kern="1200" dirty="0" smtClean="0">
                <a:solidFill>
                  <a:schemeClr val="tx1"/>
                </a:solidFill>
                <a:latin typeface="+mn-lt"/>
                <a:ea typeface="+mn-ea"/>
                <a:cs typeface="+mn-cs"/>
              </a:rPr>
              <a:t>There are two people in a kitchen. There is only one orange left and both of them want it. What would you expect as the solution? Compromise is one option. They might cut it in half and each gets half.</a:t>
            </a:r>
          </a:p>
          <a:p>
            <a:r>
              <a:rPr lang="en-US" sz="1200" b="1" i="0" kern="1200" dirty="0" smtClean="0">
                <a:solidFill>
                  <a:schemeClr val="tx1"/>
                </a:solidFill>
                <a:latin typeface="+mn-lt"/>
                <a:ea typeface="+mn-ea"/>
                <a:cs typeface="+mn-cs"/>
              </a:rPr>
              <a:t>Let's assume that's what they do. One person now goes to the juicer and starts squeezing herself a rather too small orange juice. The other, with some difficulty, begins to grate the rind of the orange to flavor a cake.</a:t>
            </a:r>
          </a:p>
          <a:p>
            <a:r>
              <a:rPr lang="en-US" sz="1200" b="0" i="0" kern="1200" dirty="0" smtClean="0">
                <a:solidFill>
                  <a:schemeClr val="tx1"/>
                </a:solidFill>
                <a:latin typeface="+mn-lt"/>
                <a:ea typeface="+mn-ea"/>
                <a:cs typeface="+mn-cs"/>
              </a:rPr>
              <a:t>Had they discussed needs rather than heading straight to solutions, they could have both had the equivalent of a whole orange. Their needs were complementary, in fact, not conflicting. With the determination to use a win/win approach, two sets of needs can frequently dovetail together.</a:t>
            </a:r>
          </a:p>
          <a:p>
            <a:r>
              <a:rPr lang="en-US" sz="1200" b="0" i="0" kern="1200" dirty="0" smtClean="0">
                <a:solidFill>
                  <a:schemeClr val="tx1"/>
                </a:solidFill>
                <a:latin typeface="+mn-lt"/>
                <a:ea typeface="+mn-ea"/>
                <a:cs typeface="+mn-cs"/>
              </a:rPr>
              <a:t>Addressing each person's underlying needs means you build solutions that acknowledge and value those needs, rather than denying them. Even where solutions cannot be as perfect as in the orange story, the person feels quite differently about the outcome.</a:t>
            </a:r>
          </a:p>
          <a:p>
            <a:r>
              <a:rPr lang="en-US" sz="1200" b="0" i="0" kern="1200" dirty="0" smtClean="0">
                <a:solidFill>
                  <a:schemeClr val="tx1"/>
                </a:solidFill>
                <a:latin typeface="+mn-lt"/>
                <a:ea typeface="+mn-ea"/>
                <a:cs typeface="+mn-cs"/>
              </a:rPr>
              <a:t>To probe below the surface requires redirecting the energy. Ask questions like "Why does that seem to be the best solution to you?", "What's your real need here?", "What interests need to be served in this situation?", "What values are important to you here?", "What's the outcome or result you want?"</a:t>
            </a:r>
          </a:p>
          <a:p>
            <a:r>
              <a:rPr lang="en-US" sz="1200" b="0" i="0" kern="1200" dirty="0" smtClean="0">
                <a:solidFill>
                  <a:schemeClr val="tx1"/>
                </a:solidFill>
                <a:latin typeface="+mn-lt"/>
                <a:ea typeface="+mn-ea"/>
                <a:cs typeface="+mn-cs"/>
              </a:rPr>
              <a:t>The answers to these questions significantly alters the agenda on the discussion table. It places there the right materials for co-operative problem-solving. It leads to opportunities for you to say what you need and for other people to say what they need too.</a:t>
            </a:r>
          </a:p>
          <a:p>
            <a:r>
              <a:rPr lang="en-US" sz="1200" b="1" i="0" kern="1200" dirty="0" smtClean="0">
                <a:solidFill>
                  <a:schemeClr val="tx1"/>
                </a:solidFill>
                <a:latin typeface="+mn-lt"/>
                <a:ea typeface="+mn-ea"/>
                <a:cs typeface="+mn-cs"/>
              </a:rPr>
              <a:t>Win/win</a:t>
            </a:r>
          </a:p>
          <a:p>
            <a:r>
              <a:rPr lang="en-US" sz="1200" b="1" i="0" kern="1200" dirty="0" smtClean="0">
                <a:solidFill>
                  <a:schemeClr val="tx1"/>
                </a:solidFill>
                <a:latin typeface="+mn-lt"/>
                <a:ea typeface="+mn-ea"/>
                <a:cs typeface="+mn-cs"/>
              </a:rPr>
              <a:t>I want to win and I want you to win too.</a:t>
            </a:r>
          </a:p>
          <a:p>
            <a:r>
              <a:rPr lang="en-US" sz="1200" b="0" i="0" kern="1200" dirty="0" smtClean="0">
                <a:solidFill>
                  <a:schemeClr val="tx1"/>
                </a:solidFill>
                <a:latin typeface="+mn-lt"/>
                <a:ea typeface="+mn-ea"/>
                <a:cs typeface="+mn-cs"/>
              </a:rPr>
              <a:t>A win/win approach rests on strategies involving:</a:t>
            </a:r>
          </a:p>
          <a:p>
            <a:r>
              <a:rPr lang="en-US" sz="1200" b="0" i="0" kern="1200" dirty="0" smtClean="0">
                <a:solidFill>
                  <a:schemeClr val="tx1"/>
                </a:solidFill>
                <a:latin typeface="+mn-lt"/>
                <a:ea typeface="+mn-ea"/>
                <a:cs typeface="+mn-cs"/>
              </a:rPr>
              <a:t>going back to underlying needs</a:t>
            </a:r>
          </a:p>
          <a:p>
            <a:r>
              <a:rPr lang="en-US" sz="1200" b="0" i="0" kern="1200" dirty="0" smtClean="0">
                <a:solidFill>
                  <a:schemeClr val="tx1"/>
                </a:solidFill>
                <a:latin typeface="+mn-lt"/>
                <a:ea typeface="+mn-ea"/>
                <a:cs typeface="+mn-cs"/>
              </a:rPr>
              <a:t>recognition of individual differences</a:t>
            </a:r>
          </a:p>
          <a:p>
            <a:r>
              <a:rPr lang="en-US" sz="1200" b="0" i="0" kern="1200" dirty="0" smtClean="0">
                <a:solidFill>
                  <a:schemeClr val="tx1"/>
                </a:solidFill>
                <a:latin typeface="+mn-lt"/>
                <a:ea typeface="+mn-ea"/>
                <a:cs typeface="+mn-cs"/>
              </a:rPr>
              <a:t>openness to adapting one s position in the light of shared information and attitudes</a:t>
            </a:r>
          </a:p>
          <a:p>
            <a:r>
              <a:rPr lang="en-US" sz="1200" b="0" i="0" kern="1200" dirty="0" smtClean="0">
                <a:solidFill>
                  <a:schemeClr val="tx1"/>
                </a:solidFill>
                <a:latin typeface="+mn-lt"/>
                <a:ea typeface="+mn-ea"/>
                <a:cs typeface="+mn-cs"/>
              </a:rPr>
              <a:t>attacking the problem, not the people.</a:t>
            </a:r>
          </a:p>
          <a:p>
            <a:r>
              <a:rPr lang="en-US" sz="1200" b="0" i="0" kern="1200" dirty="0" smtClean="0">
                <a:solidFill>
                  <a:schemeClr val="tx1"/>
                </a:solidFill>
                <a:latin typeface="+mn-lt"/>
                <a:ea typeface="+mn-ea"/>
                <a:cs typeface="+mn-cs"/>
              </a:rPr>
              <a:t>The Win/win approach is certainly ethical, but the reason for its great success is that </a:t>
            </a:r>
            <a:r>
              <a:rPr lang="en-US" sz="1200" b="1" i="0" kern="1200" dirty="0" smtClean="0">
                <a:solidFill>
                  <a:schemeClr val="tx1"/>
                </a:solidFill>
                <a:latin typeface="+mn-lt"/>
                <a:ea typeface="+mn-ea"/>
                <a:cs typeface="+mn-cs"/>
              </a:rPr>
              <a:t>IT WORKS</a:t>
            </a:r>
            <a:r>
              <a:rPr lang="en-US" sz="1200" b="0" i="0" kern="1200" dirty="0" smtClean="0">
                <a:solidFill>
                  <a:schemeClr val="tx1"/>
                </a:solidFill>
                <a:latin typeface="+mn-lt"/>
                <a:ea typeface="+mn-ea"/>
                <a:cs typeface="+mn-cs"/>
              </a:rPr>
              <a:t>. Where both people win, both are tied to the solution. They feel committed to the plan because it actually suits them.</a:t>
            </a:r>
          </a:p>
          <a:p>
            <a:r>
              <a:rPr lang="en-US" sz="1200" b="0" i="0" kern="1200" dirty="0" smtClean="0">
                <a:solidFill>
                  <a:schemeClr val="tx1"/>
                </a:solidFill>
                <a:latin typeface="+mn-lt"/>
                <a:ea typeface="+mn-ea"/>
                <a:cs typeface="+mn-cs"/>
              </a:rPr>
              <a:t>Even when trust between the parties is very limited, the Win/Win Approach can be effective. If there's some doubt about the other person keeping their end of the bargain you can make the agreement reciprocal. "I'll do X for you, if you do Y for me." X supports their needs, Y supports yours. "I'll drive you to the party, if you clean the car." "I'll help you draw up those figures for your reports, if you sort out these invoice queries."</a:t>
            </a:r>
          </a:p>
          <a:p>
            <a:r>
              <a:rPr lang="en-US" sz="1200" b="0" i="0" kern="1200" dirty="0" smtClean="0">
                <a:solidFill>
                  <a:schemeClr val="tx1"/>
                </a:solidFill>
                <a:latin typeface="+mn-lt"/>
                <a:ea typeface="+mn-ea"/>
                <a:cs typeface="+mn-cs"/>
              </a:rPr>
              <a:t>It's a successful strategy. Usually, co-operation can result in both people getting more of what they want. The Win/Win Approach is Conflict Resolution for mutual gain.</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D712BF2-97BD-4DAD-A13A-3D9AE339601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92500" lnSpcReduction="20000"/>
          </a:bodyPr>
          <a:lstStyle/>
          <a:p>
            <a:r>
              <a:rPr lang="en-US" sz="1200" b="0" i="0" kern="1200" dirty="0" smtClean="0">
                <a:solidFill>
                  <a:schemeClr val="tx1"/>
                </a:solidFill>
                <a:latin typeface="+mn-lt"/>
                <a:ea typeface="+mn-ea"/>
                <a:cs typeface="+mn-cs"/>
              </a:rPr>
              <a:t>Did you know that a little conflict in your office today can shut down your entire operation tomorrow? That is no exaggeration! Workplace conflict costs. It starts by reducing productivity and employee health.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In this self-paced course you will learn how you can avoid conflict from developing, and methods you can use to resolve conflicts that are occurring and affecting your workplace.</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Conflict comes about from differences - in communication, needs, values and motivations. Sometimes through these differences we complement each other, but sometimes we will conflict. Conflict is not a problem in itself - it is what we do with it that counts.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It is important that we do something because whether we like it or not, conflicts demand our energy. In fact, an unresolved conflict can call on tremendous amounts of our attention. We all know how exhausting an unresolved conflict can be.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Animosity.</a:t>
            </a:r>
          </a:p>
          <a:p>
            <a:r>
              <a:rPr lang="en-US" sz="1200" b="0" i="0" kern="1200" dirty="0" smtClean="0">
                <a:solidFill>
                  <a:schemeClr val="tx1"/>
                </a:solidFill>
                <a:latin typeface="+mn-lt"/>
                <a:ea typeface="+mn-ea"/>
                <a:cs typeface="+mn-cs"/>
              </a:rPr>
              <a:t>Dissent.</a:t>
            </a:r>
          </a:p>
          <a:p>
            <a:r>
              <a:rPr lang="en-US" sz="1200" b="0" i="0" kern="1200" dirty="0" smtClean="0">
                <a:solidFill>
                  <a:schemeClr val="tx1"/>
                </a:solidFill>
                <a:latin typeface="+mn-lt"/>
                <a:ea typeface="+mn-ea"/>
                <a:cs typeface="+mn-cs"/>
              </a:rPr>
              <a:t>Anger.</a:t>
            </a:r>
          </a:p>
          <a:p>
            <a:r>
              <a:rPr lang="en-US" sz="1200" b="0" i="0" kern="1200" dirty="0" smtClean="0">
                <a:solidFill>
                  <a:schemeClr val="tx1"/>
                </a:solidFill>
                <a:latin typeface="+mn-lt"/>
                <a:ea typeface="+mn-ea"/>
                <a:cs typeface="+mn-cs"/>
              </a:rPr>
              <a:t>Frustration.</a:t>
            </a:r>
          </a:p>
          <a:p>
            <a:r>
              <a:rPr lang="en-US" sz="1200" b="0" i="0" kern="1200" dirty="0" smtClean="0">
                <a:solidFill>
                  <a:schemeClr val="tx1"/>
                </a:solidFill>
                <a:latin typeface="+mn-lt"/>
                <a:ea typeface="+mn-ea"/>
                <a:cs typeface="+mn-cs"/>
              </a:rPr>
              <a:t>Rage.</a:t>
            </a:r>
          </a:p>
          <a:p>
            <a:r>
              <a:rPr lang="en-US" sz="1200" b="0" i="0" kern="1200" dirty="0" smtClean="0">
                <a:solidFill>
                  <a:schemeClr val="tx1"/>
                </a:solidFill>
                <a:latin typeface="+mn-lt"/>
                <a:ea typeface="+mn-ea"/>
                <a:cs typeface="+mn-cs"/>
              </a:rPr>
              <a:t>Disagreements.</a:t>
            </a:r>
          </a:p>
          <a:p>
            <a:r>
              <a:rPr lang="en-US" sz="1200" b="0" i="0" kern="1200" dirty="0" smtClean="0">
                <a:solidFill>
                  <a:schemeClr val="tx1"/>
                </a:solidFill>
                <a:latin typeface="+mn-lt"/>
                <a:ea typeface="+mn-ea"/>
                <a:cs typeface="+mn-cs"/>
              </a:rPr>
              <a:t>Differences of opinion.</a:t>
            </a:r>
          </a:p>
          <a:p>
            <a:r>
              <a:rPr lang="en-US" sz="1200" b="0" i="0" kern="1200" dirty="0" smtClean="0">
                <a:solidFill>
                  <a:schemeClr val="tx1"/>
                </a:solidFill>
                <a:latin typeface="+mn-lt"/>
                <a:ea typeface="+mn-ea"/>
                <a:cs typeface="+mn-cs"/>
              </a:rPr>
              <a:t>Yelling.</a:t>
            </a:r>
          </a:p>
          <a:p>
            <a:r>
              <a:rPr lang="en-US" sz="1200" b="0" i="0" kern="1200" dirty="0" smtClean="0">
                <a:solidFill>
                  <a:schemeClr val="tx1"/>
                </a:solidFill>
                <a:latin typeface="+mn-lt"/>
                <a:ea typeface="+mn-ea"/>
                <a:cs typeface="+mn-cs"/>
              </a:rPr>
              <a:t>Personal attack.</a:t>
            </a:r>
          </a:p>
          <a:p>
            <a:r>
              <a:rPr lang="en-US" sz="1200" b="0" i="0" kern="1200" dirty="0" smtClean="0">
                <a:solidFill>
                  <a:schemeClr val="tx1"/>
                </a:solidFill>
                <a:latin typeface="+mn-lt"/>
                <a:ea typeface="+mn-ea"/>
                <a:cs typeface="+mn-cs"/>
              </a:rPr>
              <a:t>Vindictiveness.</a:t>
            </a:r>
          </a:p>
          <a:p>
            <a:r>
              <a:rPr lang="en-US" sz="1200" b="1" i="0" kern="1200" dirty="0" smtClean="0">
                <a:solidFill>
                  <a:schemeClr val="tx1"/>
                </a:solidFill>
                <a:latin typeface="+mn-lt"/>
                <a:ea typeface="+mn-ea"/>
                <a:cs typeface="+mn-cs"/>
              </a:rPr>
              <a:t>Conflict.</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They make great TV but a terrible work environment.</a:t>
            </a:r>
          </a:p>
          <a:p>
            <a:endParaRPr lang="en-US" dirty="0" smtClean="0"/>
          </a:p>
          <a:p>
            <a:endParaRPr lang="en-US" sz="1200" b="1"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0" i="0" kern="1200" dirty="0" smtClean="0">
                <a:solidFill>
                  <a:schemeClr val="tx1"/>
                </a:solidFill>
                <a:latin typeface="+mn-lt"/>
                <a:ea typeface="+mn-ea"/>
                <a:cs typeface="+mn-cs"/>
              </a:rPr>
              <a:t>The Creative response to conflict is about turning problems into possibilities. It is about consciously choosing to see what can be done, rather than staying with how terrible it all is. It is affirming that you will choose to extract the best form the situation.</a:t>
            </a:r>
          </a:p>
          <a:p>
            <a:r>
              <a:rPr lang="en-US" sz="1200" b="0" i="0" kern="1200" dirty="0" smtClean="0">
                <a:solidFill>
                  <a:schemeClr val="tx1"/>
                </a:solidFill>
                <a:latin typeface="+mn-lt"/>
                <a:ea typeface="+mn-ea"/>
                <a:cs typeface="+mn-cs"/>
              </a:rPr>
              <a:t>Our attitudes color our thoughts. Usually we are quite unaware of how they shape the way we see the world. Two dramatically contrasting attitudes in life are "Perfection" versus "Discovery". Let's call them attitude "hats". What "hat" do you get dressed in each day? Do you see difficulties as problems or as challenges?</a:t>
            </a:r>
          </a:p>
          <a:p>
            <a:r>
              <a:rPr lang="en-US" sz="1200" b="0" i="0" kern="1200" dirty="0" smtClean="0">
                <a:solidFill>
                  <a:schemeClr val="tx1"/>
                </a:solidFill>
                <a:latin typeface="+mn-lt"/>
                <a:ea typeface="+mn-ea"/>
                <a:cs typeface="+mn-cs"/>
              </a:rPr>
              <a:t>The Perfection hat says: "Is this good enough or not?" (Usually not!) "Does this meet my impeccably high standards?"</a:t>
            </a:r>
          </a:p>
          <a:p>
            <a:r>
              <a:rPr lang="en-US" sz="1200" b="0" i="0" kern="1200" dirty="0" smtClean="0">
                <a:solidFill>
                  <a:schemeClr val="tx1"/>
                </a:solidFill>
                <a:latin typeface="+mn-lt"/>
                <a:ea typeface="+mn-ea"/>
                <a:cs typeface="+mn-cs"/>
              </a:rPr>
              <a:t>The Discovery hat says: "How fascinating! What are the possibilities here?"</a:t>
            </a:r>
          </a:p>
          <a:p>
            <a:r>
              <a:rPr lang="en-US" sz="1200" b="0" i="0" kern="1200" dirty="0" smtClean="0">
                <a:solidFill>
                  <a:schemeClr val="tx1"/>
                </a:solidFill>
                <a:latin typeface="+mn-lt"/>
                <a:ea typeface="+mn-ea"/>
                <a:cs typeface="+mn-cs"/>
              </a:rPr>
              <a:t>What is our mind chattering about under our Perfection hat?</a:t>
            </a:r>
          </a:p>
          <a:p>
            <a:r>
              <a:rPr lang="en-US" sz="1200" b="0" i="0" kern="1200" dirty="0" smtClean="0">
                <a:solidFill>
                  <a:schemeClr val="tx1"/>
                </a:solidFill>
                <a:latin typeface="+mn-lt"/>
                <a:ea typeface="+mn-ea"/>
                <a:cs typeface="+mn-cs"/>
              </a:rPr>
              <a:t>Right or wrong?</a:t>
            </a:r>
          </a:p>
          <a:p>
            <a:r>
              <a:rPr lang="en-US" sz="1200" b="0" i="0" kern="1200" dirty="0" smtClean="0">
                <a:solidFill>
                  <a:schemeClr val="tx1"/>
                </a:solidFill>
                <a:latin typeface="+mn-lt"/>
                <a:ea typeface="+mn-ea"/>
                <a:cs typeface="+mn-cs"/>
              </a:rPr>
              <a:t>Do I measure up?</a:t>
            </a:r>
          </a:p>
          <a:p>
            <a:r>
              <a:rPr lang="en-US" sz="1200" b="0" i="0" kern="1200" dirty="0" smtClean="0">
                <a:solidFill>
                  <a:schemeClr val="tx1"/>
                </a:solidFill>
                <a:latin typeface="+mn-lt"/>
                <a:ea typeface="+mn-ea"/>
                <a:cs typeface="+mn-cs"/>
              </a:rPr>
              <a:t>Life is struggle.</a:t>
            </a:r>
          </a:p>
          <a:p>
            <a:r>
              <a:rPr lang="en-US" sz="1200" b="0" i="0" kern="1200" dirty="0" smtClean="0">
                <a:solidFill>
                  <a:schemeClr val="tx1"/>
                </a:solidFill>
                <a:latin typeface="+mn-lt"/>
                <a:ea typeface="+mn-ea"/>
                <a:cs typeface="+mn-cs"/>
              </a:rPr>
              <a:t>Mistakes are unacceptable.</a:t>
            </a:r>
          </a:p>
          <a:p>
            <a:r>
              <a:rPr lang="en-US" sz="1200" b="0" i="0" kern="1200" dirty="0" smtClean="0">
                <a:solidFill>
                  <a:schemeClr val="tx1"/>
                </a:solidFill>
                <a:latin typeface="+mn-lt"/>
                <a:ea typeface="+mn-ea"/>
                <a:cs typeface="+mn-cs"/>
              </a:rPr>
              <a:t>Judgment.</a:t>
            </a:r>
          </a:p>
          <a:p>
            <a:r>
              <a:rPr lang="en-US" sz="1200" b="0" i="0" kern="1200" dirty="0" smtClean="0">
                <a:solidFill>
                  <a:schemeClr val="tx1"/>
                </a:solidFill>
                <a:latin typeface="+mn-lt"/>
                <a:ea typeface="+mn-ea"/>
                <a:cs typeface="+mn-cs"/>
              </a:rPr>
              <a:t>Unbendable beliefs about what's proper.</a:t>
            </a:r>
          </a:p>
          <a:p>
            <a:r>
              <a:rPr lang="en-US" sz="1200" b="0" i="0" kern="1200" dirty="0" smtClean="0">
                <a:solidFill>
                  <a:schemeClr val="tx1"/>
                </a:solidFill>
                <a:latin typeface="+mn-lt"/>
                <a:ea typeface="+mn-ea"/>
                <a:cs typeface="+mn-cs"/>
              </a:rPr>
              <a:t>Failure!!</a:t>
            </a:r>
          </a:p>
          <a:p>
            <a:r>
              <a:rPr lang="en-US" sz="1200" b="0" i="0" kern="1200" dirty="0" smtClean="0">
                <a:solidFill>
                  <a:schemeClr val="tx1"/>
                </a:solidFill>
                <a:latin typeface="+mn-lt"/>
                <a:ea typeface="+mn-ea"/>
                <a:cs typeface="+mn-cs"/>
              </a:rPr>
              <a:t>Do you measure up?</a:t>
            </a:r>
          </a:p>
          <a:p>
            <a:r>
              <a:rPr lang="en-US" sz="1200" b="0" i="0" kern="1200" dirty="0" smtClean="0">
                <a:solidFill>
                  <a:schemeClr val="tx1"/>
                </a:solidFill>
                <a:latin typeface="+mn-lt"/>
                <a:ea typeface="+mn-ea"/>
                <a:cs typeface="+mn-cs"/>
              </a:rPr>
              <a:t>Life is hard work.</a:t>
            </a:r>
          </a:p>
          <a:p>
            <a:r>
              <a:rPr lang="en-US" sz="1200" b="0" i="0" kern="1200" dirty="0" smtClean="0">
                <a:solidFill>
                  <a:schemeClr val="tx1"/>
                </a:solidFill>
                <a:latin typeface="+mn-lt"/>
                <a:ea typeface="+mn-ea"/>
                <a:cs typeface="+mn-cs"/>
              </a:rPr>
              <a:t>I have to be right.</a:t>
            </a:r>
          </a:p>
          <a:p>
            <a:r>
              <a:rPr lang="en-US" sz="1200" b="0" i="0" kern="1200" dirty="0" smtClean="0">
                <a:solidFill>
                  <a:schemeClr val="tx1"/>
                </a:solidFill>
                <a:latin typeface="+mn-lt"/>
                <a:ea typeface="+mn-ea"/>
                <a:cs typeface="+mn-cs"/>
              </a:rPr>
              <a:t>Blame.</a:t>
            </a:r>
          </a:p>
          <a:p>
            <a:r>
              <a:rPr lang="en-US" sz="1200" b="0" i="0" kern="1200" dirty="0" smtClean="0">
                <a:solidFill>
                  <a:schemeClr val="tx1"/>
                </a:solidFill>
                <a:latin typeface="+mn-lt"/>
                <a:ea typeface="+mn-ea"/>
                <a:cs typeface="+mn-cs"/>
              </a:rPr>
              <a:t>Don't take any chances</a:t>
            </a:r>
          </a:p>
          <a:p>
            <a:r>
              <a:rPr lang="en-US" sz="1200" b="0" i="0" kern="1200" dirty="0" smtClean="0">
                <a:solidFill>
                  <a:schemeClr val="tx1"/>
                </a:solidFill>
                <a:latin typeface="+mn-lt"/>
                <a:ea typeface="+mn-ea"/>
                <a:cs typeface="+mn-cs"/>
              </a:rPr>
              <a:t>Low self-esteem!</a:t>
            </a:r>
          </a:p>
          <a:p>
            <a:r>
              <a:rPr lang="en-US" sz="1200" b="1" i="0" kern="1200" dirty="0" smtClean="0">
                <a:solidFill>
                  <a:schemeClr val="tx1"/>
                </a:solidFill>
                <a:latin typeface="+mn-lt"/>
                <a:ea typeface="+mn-ea"/>
                <a:cs typeface="+mn-cs"/>
              </a:rPr>
              <a:t>The search for Perfection sets up: "Winners - &amp; - Losers".</a:t>
            </a:r>
          </a:p>
          <a:p>
            <a:r>
              <a:rPr lang="en-US" sz="1200" b="0" i="0" kern="1200" dirty="0" smtClean="0">
                <a:solidFill>
                  <a:schemeClr val="tx1"/>
                </a:solidFill>
                <a:latin typeface="+mn-lt"/>
                <a:ea typeface="+mn-ea"/>
                <a:cs typeface="+mn-cs"/>
              </a:rPr>
              <a:t>Such yardsticks can be used to make decisions about traffic jams, your partner, the kids, the copy</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machine, the boss and - above all - you.</a:t>
            </a:r>
          </a:p>
          <a:p>
            <a:r>
              <a:rPr lang="en-US" sz="1200" b="0" i="0" kern="1200" dirty="0" smtClean="0">
                <a:solidFill>
                  <a:schemeClr val="tx1"/>
                </a:solidFill>
                <a:latin typeface="+mn-lt"/>
                <a:ea typeface="+mn-ea"/>
                <a:cs typeface="+mn-cs"/>
              </a:rPr>
              <a:t>Is there a Discovery hat still sitting on the shelf in your wardrobe of possibilities? You may hardly have worn it since you were a young child. When you learnt to walk you didn't go "right foot", "wrong foot". It was just right foot, left foot, and each fall was as interesting as the next step. To the young child, everything is part of the great experiment.</a:t>
            </a:r>
          </a:p>
          <a:p>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You can get out that hat again and dust it off. What's tucked away underneath your Discovery hat?</a:t>
            </a:r>
          </a:p>
          <a:p>
            <a:r>
              <a:rPr lang="en-US" sz="1200" b="0" i="0" kern="1200" dirty="0" smtClean="0">
                <a:solidFill>
                  <a:schemeClr val="tx1"/>
                </a:solidFill>
                <a:latin typeface="+mn-lt"/>
                <a:ea typeface="+mn-ea"/>
                <a:cs typeface="+mn-cs"/>
              </a:rPr>
              <a:t>Exploration</a:t>
            </a:r>
          </a:p>
          <a:p>
            <a:r>
              <a:rPr lang="en-US" sz="1200" b="0" i="0" kern="1200" dirty="0" smtClean="0">
                <a:solidFill>
                  <a:schemeClr val="tx1"/>
                </a:solidFill>
                <a:latin typeface="+mn-lt"/>
                <a:ea typeface="+mn-ea"/>
                <a:cs typeface="+mn-cs"/>
              </a:rPr>
              <a:t>Enthusiasm</a:t>
            </a:r>
          </a:p>
          <a:p>
            <a:r>
              <a:rPr lang="en-US" sz="1200" b="0" i="0" kern="1200" dirty="0" smtClean="0">
                <a:solidFill>
                  <a:schemeClr val="tx1"/>
                </a:solidFill>
                <a:latin typeface="+mn-lt"/>
                <a:ea typeface="+mn-ea"/>
                <a:cs typeface="+mn-cs"/>
              </a:rPr>
              <a:t>Let's take a risk</a:t>
            </a:r>
          </a:p>
          <a:p>
            <a:r>
              <a:rPr lang="en-US" sz="1200" b="0" i="0" kern="1200" dirty="0" smtClean="0">
                <a:solidFill>
                  <a:schemeClr val="tx1"/>
                </a:solidFill>
                <a:latin typeface="+mn-lt"/>
                <a:ea typeface="+mn-ea"/>
                <a:cs typeface="+mn-cs"/>
              </a:rPr>
              <a:t>What are the possibilities?</a:t>
            </a:r>
          </a:p>
          <a:p>
            <a:r>
              <a:rPr lang="en-US" sz="1200" b="0" i="0" kern="1200" dirty="0" smtClean="0">
                <a:solidFill>
                  <a:schemeClr val="tx1"/>
                </a:solidFill>
                <a:latin typeface="+mn-lt"/>
                <a:ea typeface="+mn-ea"/>
                <a:cs typeface="+mn-cs"/>
              </a:rPr>
              <a:t>Everything's a success</a:t>
            </a:r>
          </a:p>
          <a:p>
            <a:r>
              <a:rPr lang="en-US" sz="1200" b="0" i="0" kern="1200" dirty="0" smtClean="0">
                <a:solidFill>
                  <a:schemeClr val="tx1"/>
                </a:solidFill>
                <a:latin typeface="+mn-lt"/>
                <a:ea typeface="+mn-ea"/>
                <a:cs typeface="+mn-cs"/>
              </a:rPr>
              <a:t>Acceptance</a:t>
            </a:r>
          </a:p>
          <a:p>
            <a:r>
              <a:rPr lang="en-US" sz="1200" b="0" i="0" kern="1200" dirty="0" smtClean="0">
                <a:solidFill>
                  <a:schemeClr val="tx1"/>
                </a:solidFill>
                <a:latin typeface="+mn-lt"/>
                <a:ea typeface="+mn-ea"/>
                <a:cs typeface="+mn-cs"/>
              </a:rPr>
              <a:t>Play</a:t>
            </a:r>
          </a:p>
          <a:p>
            <a:r>
              <a:rPr lang="en-US" sz="1200" b="0" i="0" kern="1200" dirty="0" smtClean="0">
                <a:solidFill>
                  <a:schemeClr val="tx1"/>
                </a:solidFill>
                <a:latin typeface="+mn-lt"/>
                <a:ea typeface="+mn-ea"/>
                <a:cs typeface="+mn-cs"/>
              </a:rPr>
              <a:t>Inquiry</a:t>
            </a:r>
          </a:p>
          <a:p>
            <a:r>
              <a:rPr lang="en-US" sz="1200" b="0" i="0" kern="1200" dirty="0" smtClean="0">
                <a:solidFill>
                  <a:schemeClr val="tx1"/>
                </a:solidFill>
                <a:latin typeface="+mn-lt"/>
                <a:ea typeface="+mn-ea"/>
                <a:cs typeface="+mn-cs"/>
              </a:rPr>
              <a:t>Experiment</a:t>
            </a:r>
          </a:p>
          <a:p>
            <a:r>
              <a:rPr lang="en-US" sz="1200" b="0" i="0" kern="1200" dirty="0" smtClean="0">
                <a:solidFill>
                  <a:schemeClr val="tx1"/>
                </a:solidFill>
                <a:latin typeface="+mn-lt"/>
                <a:ea typeface="+mn-ea"/>
                <a:cs typeface="+mn-cs"/>
              </a:rPr>
              <a:t>How else can we look at this?</a:t>
            </a:r>
          </a:p>
          <a:p>
            <a:r>
              <a:rPr lang="en-US" sz="1200" b="0" i="0" kern="1200" dirty="0" smtClean="0">
                <a:solidFill>
                  <a:schemeClr val="tx1"/>
                </a:solidFill>
                <a:latin typeface="+mn-lt"/>
                <a:ea typeface="+mn-ea"/>
                <a:cs typeface="+mn-cs"/>
              </a:rPr>
              <a:t>High self-esteem!</a:t>
            </a:r>
          </a:p>
          <a:p>
            <a:r>
              <a:rPr lang="en-US" sz="1200" b="1" i="0" kern="1200" dirty="0" smtClean="0">
                <a:solidFill>
                  <a:schemeClr val="tx1"/>
                </a:solidFill>
                <a:latin typeface="+mn-lt"/>
                <a:ea typeface="+mn-ea"/>
                <a:cs typeface="+mn-cs"/>
              </a:rPr>
              <a:t>The process of Discovery invites: "Winners - &amp; - Learners".</a:t>
            </a:r>
          </a:p>
          <a:p>
            <a:r>
              <a:rPr lang="en-US" sz="1200" b="0" i="0" kern="1200" dirty="0" smtClean="0">
                <a:solidFill>
                  <a:schemeClr val="tx1"/>
                </a:solidFill>
                <a:latin typeface="+mn-lt"/>
                <a:ea typeface="+mn-ea"/>
                <a:cs typeface="+mn-cs"/>
              </a:rPr>
              <a:t>If there are no failures, only learning, self-esteem gets a big boost upwards. You can put on your Discovery hat and problems look like intriguing crossword puzzles. "What will make the difference so he stops complaining to me all the time?", "What else can I try to get the kids to help with washing up?", "What are we freed up to do now that $7 million order has just been cancelled?", "How fascinating, the copy machine has broken down again!"</a:t>
            </a:r>
          </a:p>
          <a:p>
            <a:r>
              <a:rPr lang="en-US" sz="1200" b="1" i="0" kern="1200" dirty="0" smtClean="0">
                <a:solidFill>
                  <a:schemeClr val="tx1"/>
                </a:solidFill>
                <a:latin typeface="+mn-lt"/>
                <a:ea typeface="+mn-ea"/>
                <a:cs typeface="+mn-cs"/>
              </a:rPr>
              <a:t>The process of Discovery invites: "Another Challenge? How Fascinating!"</a:t>
            </a:r>
          </a:p>
          <a:p>
            <a:r>
              <a:rPr lang="en-US" sz="1200" b="0" i="0" kern="1200" dirty="0" smtClean="0">
                <a:solidFill>
                  <a:schemeClr val="tx1"/>
                </a:solidFill>
                <a:latin typeface="+mn-lt"/>
                <a:ea typeface="+mn-ea"/>
                <a:cs typeface="+mn-cs"/>
              </a:rPr>
              <a:t>Errors can be regarded as splendid opportunities for learning.  We are at our most energized as we stand ready to act on the edge of our personal unknowns. But that means we're going to make some mistakes. To tap the benefits of initiative, we really need to play down our judgment and criticism. Of course, we need to acknowledge errors and go through a correcting process. But when we move to discovery mode, we're not overly cautious about making mistakes and we don't make other people too cautious to act resourcefully by being overly critical. When an organization encourages the willingness to risk in its employees, it gets an alive and motivated staff.</a:t>
            </a:r>
          </a:p>
          <a:p>
            <a:r>
              <a:rPr lang="en-US" sz="1200" b="0" i="0" kern="1200" dirty="0" smtClean="0">
                <a:solidFill>
                  <a:schemeClr val="tx1"/>
                </a:solidFill>
                <a:latin typeface="+mn-lt"/>
                <a:ea typeface="+mn-ea"/>
                <a:cs typeface="+mn-cs"/>
              </a:rPr>
              <a:t>A not-so-famous but should be maxim: </a:t>
            </a:r>
            <a:r>
              <a:rPr lang="en-US" sz="1200" b="1" i="0" kern="1200" dirty="0" smtClean="0">
                <a:solidFill>
                  <a:schemeClr val="tx1"/>
                </a:solidFill>
                <a:latin typeface="+mn-lt"/>
                <a:ea typeface="+mn-ea"/>
                <a:cs typeface="+mn-cs"/>
              </a:rPr>
              <a:t>"If a thing's worth doing, it's worth doing badly!"</a:t>
            </a:r>
            <a:r>
              <a:rPr lang="en-US" sz="1200" b="0" i="0" kern="1200" dirty="0" smtClean="0">
                <a:solidFill>
                  <a:schemeClr val="tx1"/>
                </a:solidFill>
                <a:latin typeface="+mn-lt"/>
                <a:ea typeface="+mn-ea"/>
                <a:cs typeface="+mn-cs"/>
              </a:rPr>
              <a:t> is an invitation to experiment and risk.</a:t>
            </a:r>
          </a:p>
          <a:p>
            <a:r>
              <a:rPr lang="en-US" sz="1200" b="0" i="0" kern="1200" dirty="0" smtClean="0">
                <a:solidFill>
                  <a:schemeClr val="tx1"/>
                </a:solidFill>
                <a:latin typeface="+mn-lt"/>
                <a:ea typeface="+mn-ea"/>
                <a:cs typeface="+mn-cs"/>
              </a:rPr>
              <a:t>Robert Kyosaki in his "Money and You" workshops often relates the very telling story of the IBM company in the States. One middle executive there made a tactical error that cost the company $9 million. The following week the executive, sure he was about to be fired, was called into the office of the Chairman. The Chairman started discussing plans for a huge new project that he wanted the executive to direct. After a certain point, the executive was feeling so uncomfortable he had to stop the Chairman: "Excuse me, sir, you know I'm amazed. Last week I cost us $9 million. Why are you putting me in charge of this new project? I thought you were going to fire me." The Chairman smiled. "Fire you? Young man, I've just invested $9 million educating you. You're now one of my most valuable assets." Here was a chairman who valued the willingness to risk and learn. He knew it was an essential ingredient in the successful executive.</a:t>
            </a:r>
          </a:p>
          <a:p>
            <a:r>
              <a:rPr lang="en-US" sz="1200" b="0" i="0" kern="1200" dirty="0" smtClean="0">
                <a:solidFill>
                  <a:schemeClr val="tx1"/>
                </a:solidFill>
                <a:latin typeface="+mn-lt"/>
                <a:ea typeface="+mn-ea"/>
                <a:cs typeface="+mn-cs"/>
              </a:rPr>
              <a:t>Life is not about winning and losing - it's about learning. When you fall down, you pick yourself up and note where the pot-hole was so you can walk around it the next time. A person who has gone "too far" knows just how far they can go. No "winners - and - losers", just "winners - and - learners".</a:t>
            </a:r>
          </a:p>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0" i="0" kern="1200" dirty="0" smtClean="0">
                <a:solidFill>
                  <a:schemeClr val="tx1"/>
                </a:solidFill>
                <a:latin typeface="+mn-lt"/>
                <a:ea typeface="+mn-ea"/>
                <a:cs typeface="+mn-cs"/>
              </a:rPr>
              <a:t>Empathy is about rapport and openness between people. When it is absent, people are less likely to consider your needs and feelings. The best way to build empathy is to help the other person feel that they are understood. That means being an active listener. There are three specific listening activities relevant to different situations - 1. information, 2. affirmation and 3. inflammation.</a:t>
            </a:r>
          </a:p>
          <a:p>
            <a:r>
              <a:rPr lang="en-US" sz="1200" b="1" i="0" kern="1200" dirty="0" smtClean="0">
                <a:solidFill>
                  <a:schemeClr val="tx1"/>
                </a:solidFill>
                <a:latin typeface="+mn-lt"/>
                <a:ea typeface="+mn-ea"/>
                <a:cs typeface="+mn-cs"/>
              </a:rPr>
              <a:t>1. Information - getting a clear picture</a:t>
            </a:r>
          </a:p>
          <a:p>
            <a:r>
              <a:rPr lang="en-US" sz="1200" b="1" i="0" kern="1200" dirty="0" smtClean="0">
                <a:solidFill>
                  <a:schemeClr val="tx1"/>
                </a:solidFill>
                <a:latin typeface="+mn-lt"/>
                <a:ea typeface="+mn-ea"/>
                <a:cs typeface="+mn-cs"/>
              </a:rPr>
              <a:t>AIM OF SPEAKER:</a:t>
            </a:r>
            <a:r>
              <a:rPr lang="en-US" sz="1200" b="0" i="0" kern="1200" dirty="0" smtClean="0">
                <a:solidFill>
                  <a:schemeClr val="tx1"/>
                </a:solidFill>
                <a:latin typeface="+mn-lt"/>
                <a:ea typeface="+mn-ea"/>
                <a:cs typeface="+mn-cs"/>
              </a:rPr>
              <a:t> to get across what is wanted so there is no confusion.</a:t>
            </a:r>
          </a:p>
          <a:p>
            <a:r>
              <a:rPr lang="en-US" sz="1200" b="1" i="0" kern="1200" dirty="0" smtClean="0">
                <a:solidFill>
                  <a:schemeClr val="tx1"/>
                </a:solidFill>
                <a:latin typeface="+mn-lt"/>
                <a:ea typeface="+mn-ea"/>
                <a:cs typeface="+mn-cs"/>
              </a:rPr>
              <a:t>TASK OF LISTENER:</a:t>
            </a:r>
            <a:r>
              <a:rPr lang="en-US" sz="1200" b="0" i="0" kern="1200" dirty="0" smtClean="0">
                <a:solidFill>
                  <a:schemeClr val="tx1"/>
                </a:solidFill>
                <a:latin typeface="+mn-lt"/>
                <a:ea typeface="+mn-ea"/>
                <a:cs typeface="+mn-cs"/>
              </a:rPr>
              <a:t> to get the details, to check out and confirm what the speaker is saying and get clear on anything relevant they might be forgetting to say.</a:t>
            </a:r>
          </a:p>
          <a:p>
            <a:r>
              <a:rPr lang="en-US" sz="1200" b="0" i="0" kern="1200" dirty="0" smtClean="0">
                <a:solidFill>
                  <a:schemeClr val="tx1"/>
                </a:solidFill>
                <a:latin typeface="+mn-lt"/>
                <a:ea typeface="+mn-ea"/>
                <a:cs typeface="+mn-cs"/>
              </a:rPr>
              <a:t>When you move into active listening mode to get information you are trying to find out about needs, instructions  and perhaps background information.</a:t>
            </a:r>
          </a:p>
          <a:p>
            <a:r>
              <a:rPr lang="en-US" sz="1200" b="0" i="0" kern="1200" dirty="0" smtClean="0">
                <a:solidFill>
                  <a:schemeClr val="tx1"/>
                </a:solidFill>
                <a:latin typeface="+mn-lt"/>
                <a:ea typeface="+mn-ea"/>
                <a:cs typeface="+mn-cs"/>
              </a:rPr>
              <a:t>ASK QUESTIONS - Find out about needs, instructions, context, timing, costs etc.</a:t>
            </a:r>
          </a:p>
          <a:p>
            <a:r>
              <a:rPr lang="en-US" sz="1200" b="0" i="0" kern="1200" dirty="0" smtClean="0">
                <a:solidFill>
                  <a:schemeClr val="tx1"/>
                </a:solidFill>
                <a:latin typeface="+mn-lt"/>
                <a:ea typeface="+mn-ea"/>
                <a:cs typeface="+mn-cs"/>
              </a:rPr>
              <a:t>CHECK BACK - to be sure you have heard and understood the relevant details.</a:t>
            </a:r>
          </a:p>
          <a:p>
            <a:r>
              <a:rPr lang="en-US" sz="1200" b="0" i="0" kern="1200" dirty="0" smtClean="0">
                <a:solidFill>
                  <a:schemeClr val="tx1"/>
                </a:solidFill>
                <a:latin typeface="+mn-lt"/>
                <a:ea typeface="+mn-ea"/>
                <a:cs typeface="+mn-cs"/>
              </a:rPr>
              <a:t>SUMMARISE - to make sure you both agree on the facts.</a:t>
            </a:r>
          </a:p>
          <a:p>
            <a:r>
              <a:rPr lang="en-US" sz="1200" b="0" i="0" kern="1200" dirty="0" smtClean="0">
                <a:solidFill>
                  <a:schemeClr val="tx1"/>
                </a:solidFill>
                <a:latin typeface="+mn-lt"/>
                <a:ea typeface="+mn-ea"/>
                <a:cs typeface="+mn-cs"/>
              </a:rPr>
              <a:t>As listener you are trying to get your speaker to say something like:  "Yes, that's what I want" so you are both clear.</a:t>
            </a:r>
          </a:p>
          <a:p>
            <a:r>
              <a:rPr lang="en-US" sz="1200" b="0" i="0" kern="1200" dirty="0" smtClean="0">
                <a:solidFill>
                  <a:schemeClr val="tx1"/>
                </a:solidFill>
                <a:latin typeface="+mn-lt"/>
                <a:ea typeface="+mn-ea"/>
                <a:cs typeface="+mn-cs"/>
              </a:rPr>
              <a:t>Don't jump straight into solutions. Collect information. Find out how it is on the other side first.</a:t>
            </a:r>
          </a:p>
          <a:p>
            <a:r>
              <a:rPr lang="en-US" sz="1200" b="0" i="0" kern="1200" dirty="0" smtClean="0">
                <a:solidFill>
                  <a:schemeClr val="tx1"/>
                </a:solidFill>
                <a:latin typeface="+mn-lt"/>
                <a:ea typeface="+mn-ea"/>
                <a:cs typeface="+mn-cs"/>
              </a:rPr>
              <a:t>Enquire about their needs in the situation.</a:t>
            </a:r>
          </a:p>
          <a:p>
            <a:r>
              <a:rPr lang="en-US" sz="1200" b="0" i="0" kern="1200" dirty="0" smtClean="0">
                <a:solidFill>
                  <a:schemeClr val="tx1"/>
                </a:solidFill>
                <a:latin typeface="+mn-lt"/>
                <a:ea typeface="+mn-ea"/>
                <a:cs typeface="+mn-cs"/>
              </a:rPr>
              <a:t>Enquire about their concerns, anxieties or difficulties.</a:t>
            </a:r>
          </a:p>
          <a:p>
            <a:r>
              <a:rPr lang="en-US" sz="1200" b="0" i="0" kern="1200" dirty="0" smtClean="0">
                <a:solidFill>
                  <a:schemeClr val="tx1"/>
                </a:solidFill>
                <a:latin typeface="+mn-lt"/>
                <a:ea typeface="+mn-ea"/>
                <a:cs typeface="+mn-cs"/>
              </a:rPr>
              <a:t>Find out their view of the needs and concerns of other relevant people affecting the situation.</a:t>
            </a:r>
          </a:p>
          <a:p>
            <a:r>
              <a:rPr lang="en-US" sz="1200" b="0" i="0" kern="1200" dirty="0" smtClean="0">
                <a:solidFill>
                  <a:schemeClr val="tx1"/>
                </a:solidFill>
                <a:latin typeface="+mn-lt"/>
                <a:ea typeface="+mn-ea"/>
                <a:cs typeface="+mn-cs"/>
              </a:rPr>
              <a:t>Ask general questions that encourage them to open up e.g. How do you see it all?</a:t>
            </a:r>
          </a:p>
          <a:p>
            <a:r>
              <a:rPr lang="en-US" sz="1200" b="0" i="0" kern="1200" dirty="0" smtClean="0">
                <a:solidFill>
                  <a:schemeClr val="tx1"/>
                </a:solidFill>
                <a:latin typeface="+mn-lt"/>
                <a:ea typeface="+mn-ea"/>
                <a:cs typeface="+mn-cs"/>
              </a:rPr>
              <a:t>Ask specific questions that will give you significant pieces of information e.g. How much does it cost?</a:t>
            </a:r>
          </a:p>
          <a:p>
            <a:r>
              <a:rPr lang="en-US" sz="1200" b="0" i="0" kern="1200" dirty="0" smtClean="0">
                <a:solidFill>
                  <a:schemeClr val="tx1"/>
                </a:solidFill>
                <a:latin typeface="+mn-lt"/>
                <a:ea typeface="+mn-ea"/>
                <a:cs typeface="+mn-cs"/>
              </a:rPr>
              <a:t>Explore hidden premises on which they build their thinking.</a:t>
            </a:r>
          </a:p>
          <a:p>
            <a:r>
              <a:rPr lang="en-US" sz="1200" b="0" i="0" kern="1200" dirty="0" smtClean="0">
                <a:solidFill>
                  <a:schemeClr val="tx1"/>
                </a:solidFill>
                <a:latin typeface="+mn-lt"/>
                <a:ea typeface="+mn-ea"/>
                <a:cs typeface="+mn-cs"/>
              </a:rPr>
              <a:t>If they say "I can't" you might ask "What happens if you do?"</a:t>
            </a:r>
          </a:p>
          <a:p>
            <a:r>
              <a:rPr lang="en-US" sz="1200" b="0" i="0" kern="1200" dirty="0" smtClean="0">
                <a:solidFill>
                  <a:schemeClr val="tx1"/>
                </a:solidFill>
                <a:latin typeface="+mn-lt"/>
                <a:ea typeface="+mn-ea"/>
                <a:cs typeface="+mn-cs"/>
              </a:rPr>
              <a:t>If they say "They always..." you might ask "Are there any circumstances in which they don't?"</a:t>
            </a:r>
          </a:p>
          <a:p>
            <a:r>
              <a:rPr lang="en-US" sz="1200" b="0" i="0" kern="1200" dirty="0" smtClean="0">
                <a:solidFill>
                  <a:schemeClr val="tx1"/>
                </a:solidFill>
                <a:latin typeface="+mn-lt"/>
                <a:ea typeface="+mn-ea"/>
                <a:cs typeface="+mn-cs"/>
              </a:rPr>
              <a:t>If they say "It's too many, or too much" or "It's too little or too few" you might ask "compared with what?"</a:t>
            </a:r>
          </a:p>
          <a:p>
            <a:r>
              <a:rPr lang="en-US" sz="1200" b="1" i="0" kern="1200" dirty="0" smtClean="0">
                <a:solidFill>
                  <a:schemeClr val="tx1"/>
                </a:solidFill>
                <a:latin typeface="+mn-lt"/>
                <a:ea typeface="+mn-ea"/>
                <a:cs typeface="+mn-cs"/>
              </a:rPr>
              <a:t>2. Affirmation - affirming, acknowledging, exploring the problem.</a:t>
            </a:r>
          </a:p>
          <a:p>
            <a:r>
              <a:rPr lang="en-US" sz="1200" b="1" i="0" kern="1200" dirty="0" smtClean="0">
                <a:solidFill>
                  <a:schemeClr val="tx1"/>
                </a:solidFill>
                <a:latin typeface="+mn-lt"/>
                <a:ea typeface="+mn-ea"/>
                <a:cs typeface="+mn-cs"/>
              </a:rPr>
              <a:t>AIM OF SPEAKER:</a:t>
            </a:r>
            <a:r>
              <a:rPr lang="en-US" sz="1200" b="0" i="0" kern="1200" dirty="0" smtClean="0">
                <a:solidFill>
                  <a:schemeClr val="tx1"/>
                </a:solidFill>
                <a:latin typeface="+mn-lt"/>
                <a:ea typeface="+mn-ea"/>
                <a:cs typeface="+mn-cs"/>
              </a:rPr>
              <a:t> to talk about the problem.</a:t>
            </a:r>
          </a:p>
          <a:p>
            <a:r>
              <a:rPr lang="en-US" sz="1200" b="1" i="0" kern="1200" dirty="0" smtClean="0">
                <a:solidFill>
                  <a:schemeClr val="tx1"/>
                </a:solidFill>
                <a:latin typeface="+mn-lt"/>
                <a:ea typeface="+mn-ea"/>
                <a:cs typeface="+mn-cs"/>
              </a:rPr>
              <a:t>TASK OF LISTENER:</a:t>
            </a:r>
            <a:r>
              <a:rPr lang="en-US" sz="1200" b="0" i="0" kern="1200" dirty="0" smtClean="0">
                <a:solidFill>
                  <a:schemeClr val="tx1"/>
                </a:solidFill>
                <a:latin typeface="+mn-lt"/>
                <a:ea typeface="+mn-ea"/>
                <a:cs typeface="+mn-cs"/>
              </a:rPr>
              <a:t>  to help the speaker really hear what the speaker is saying and for the speaker to hear that you acknowledge their feelings.</a:t>
            </a:r>
          </a:p>
          <a:p>
            <a:r>
              <a:rPr lang="en-US" sz="1200" b="0" i="0" kern="1200" dirty="0" smtClean="0">
                <a:solidFill>
                  <a:schemeClr val="tx1"/>
                </a:solidFill>
                <a:latin typeface="+mn-lt"/>
                <a:ea typeface="+mn-ea"/>
                <a:cs typeface="+mn-cs"/>
              </a:rPr>
              <a:t>Here you are recognizing that the other person would be helped by you taking time to hear their problem.</a:t>
            </a:r>
          </a:p>
          <a:p>
            <a:r>
              <a:rPr lang="en-US" sz="1200" b="0" i="0" kern="1200" dirty="0" smtClean="0">
                <a:solidFill>
                  <a:schemeClr val="tx1"/>
                </a:solidFill>
                <a:latin typeface="+mn-lt"/>
                <a:ea typeface="+mn-ea"/>
                <a:cs typeface="+mn-cs"/>
              </a:rPr>
              <a:t>LISTEN - attentively to the speaker.</a:t>
            </a:r>
          </a:p>
          <a:p>
            <a:r>
              <a:rPr lang="en-US" sz="1200" b="0" i="0" kern="1200" dirty="0" smtClean="0">
                <a:solidFill>
                  <a:schemeClr val="tx1"/>
                </a:solidFill>
                <a:latin typeface="+mn-lt"/>
                <a:ea typeface="+mn-ea"/>
                <a:cs typeface="+mn-cs"/>
              </a:rPr>
              <a:t>REFLECT BACK - to the speaker their feelings, and perhaps the content of the problem with a single statement of acknowledgement periodically.</a:t>
            </a:r>
          </a:p>
          <a:p>
            <a:r>
              <a:rPr lang="en-US" sz="1200" b="0" i="0" kern="1200" dirty="0" smtClean="0">
                <a:solidFill>
                  <a:schemeClr val="tx1"/>
                </a:solidFill>
                <a:latin typeface="+mn-lt"/>
                <a:ea typeface="+mn-ea"/>
                <a:cs typeface="+mn-cs"/>
              </a:rPr>
              <a:t>EXPLORE - If time permits, assist the speaker in finding greater clarity and understanding for themselves. You might take several interchanges reflecting back the speaker's feelings over a longer period of time, so that you both the difficulty in more depth. To get a "Yes, that's what I feel" so they explore what they are saying and they know they've been understood.</a:t>
            </a:r>
          </a:p>
          <a:p>
            <a:r>
              <a:rPr lang="en-US" sz="1200" b="0" i="0" kern="1200" dirty="0" smtClean="0">
                <a:solidFill>
                  <a:schemeClr val="tx1"/>
                </a:solidFill>
                <a:latin typeface="+mn-lt"/>
                <a:ea typeface="+mn-ea"/>
                <a:cs typeface="+mn-cs"/>
              </a:rPr>
              <a:t>Use active listening when offering advice won't really help. The speaker would be best served by finding greater clarity and understanding of the problem for themselves. Active listening builds relationship.</a:t>
            </a:r>
          </a:p>
          <a:p>
            <a:r>
              <a:rPr lang="en-US" sz="1200" b="0" i="0" kern="1200" dirty="0" smtClean="0">
                <a:solidFill>
                  <a:schemeClr val="tx1"/>
                </a:solidFill>
                <a:latin typeface="+mn-lt"/>
                <a:ea typeface="+mn-ea"/>
                <a:cs typeface="+mn-cs"/>
              </a:rPr>
              <a:t>Don't ignore or deny their feelings.</a:t>
            </a:r>
          </a:p>
          <a:p>
            <a:r>
              <a:rPr lang="en-US" sz="1200" b="0" i="0" kern="1200" dirty="0" smtClean="0">
                <a:solidFill>
                  <a:schemeClr val="tx1"/>
                </a:solidFill>
                <a:latin typeface="+mn-lt"/>
                <a:ea typeface="+mn-ea"/>
                <a:cs typeface="+mn-cs"/>
              </a:rPr>
              <a:t>Read the non-verbal as well as the verbal communication to assess feelings.</a:t>
            </a:r>
          </a:p>
          <a:p>
            <a:r>
              <a:rPr lang="en-US" sz="1200" b="0" i="0" kern="1200" dirty="0" smtClean="0">
                <a:solidFill>
                  <a:schemeClr val="tx1"/>
                </a:solidFill>
                <a:latin typeface="+mn-lt"/>
                <a:ea typeface="+mn-ea"/>
                <a:cs typeface="+mn-cs"/>
              </a:rPr>
              <a:t>Check back with them about their feelings as well as the content even though they may only be telling you about the content.</a:t>
            </a:r>
          </a:p>
          <a:p>
            <a:r>
              <a:rPr lang="en-US" sz="1200" b="0" i="0" kern="1200" dirty="0" smtClean="0">
                <a:solidFill>
                  <a:schemeClr val="tx1"/>
                </a:solidFill>
                <a:latin typeface="+mn-lt"/>
                <a:ea typeface="+mn-ea"/>
                <a:cs typeface="+mn-cs"/>
              </a:rPr>
              <a:t>If you're not sure how they feel, ask them e.g. "How do you feel about that?", "How did that affect you?"</a:t>
            </a:r>
          </a:p>
          <a:p>
            <a:r>
              <a:rPr lang="en-US" sz="1200" b="0" i="0" kern="1200" dirty="0" smtClean="0">
                <a:solidFill>
                  <a:schemeClr val="tx1"/>
                </a:solidFill>
                <a:latin typeface="+mn-lt"/>
                <a:ea typeface="+mn-ea"/>
                <a:cs typeface="+mn-cs"/>
              </a:rPr>
              <a:t>Reflect back to them what you hear them to be saying so they can hear themselves.</a:t>
            </a:r>
          </a:p>
          <a:p>
            <a:r>
              <a:rPr lang="en-US" sz="1200" b="0" i="0" kern="1200" dirty="0" smtClean="0">
                <a:solidFill>
                  <a:schemeClr val="tx1"/>
                </a:solidFill>
                <a:latin typeface="+mn-lt"/>
                <a:ea typeface="+mn-ea"/>
                <a:cs typeface="+mn-cs"/>
              </a:rPr>
              <a:t>Reflect back to them what you hear them to be saying so they know you understand.</a:t>
            </a:r>
          </a:p>
          <a:p>
            <a:r>
              <a:rPr lang="en-US" sz="1200" b="0" i="0" kern="1200" dirty="0" smtClean="0">
                <a:solidFill>
                  <a:schemeClr val="tx1"/>
                </a:solidFill>
                <a:latin typeface="+mn-lt"/>
                <a:ea typeface="+mn-ea"/>
                <a:cs typeface="+mn-cs"/>
              </a:rPr>
              <a:t>If you get it wrong, ask an open question and try again e.g. "How do you see the situation?"</a:t>
            </a:r>
          </a:p>
          <a:p>
            <a:r>
              <a:rPr lang="en-US" sz="1200" b="0" i="0" kern="1200" dirty="0" smtClean="0">
                <a:solidFill>
                  <a:schemeClr val="tx1"/>
                </a:solidFill>
                <a:latin typeface="+mn-lt"/>
                <a:ea typeface="+mn-ea"/>
                <a:cs typeface="+mn-cs"/>
              </a:rPr>
              <a:t>When time permits: direct the conversation back to the point if the person drifts to a less significant topic because they feel you don't understand. Allow some silences to grow in the conversation if appropriate. Thoughtful silence can be fertile ground.</a:t>
            </a:r>
          </a:p>
          <a:p>
            <a:r>
              <a:rPr lang="en-US" sz="1200" b="0" i="0" kern="1200" dirty="0" smtClean="0">
                <a:solidFill>
                  <a:schemeClr val="tx1"/>
                </a:solidFill>
                <a:latin typeface="+mn-lt"/>
                <a:ea typeface="+mn-ea"/>
                <a:cs typeface="+mn-cs"/>
              </a:rPr>
              <a:t>Remember that your active listening is a method of helping the other person focus below the words to the unresolved issues.</a:t>
            </a:r>
          </a:p>
          <a:p>
            <a:r>
              <a:rPr lang="en-US" sz="1200" b="0" i="0" kern="1200" dirty="0" smtClean="0">
                <a:solidFill>
                  <a:schemeClr val="tx1"/>
                </a:solidFill>
                <a:latin typeface="+mn-lt"/>
                <a:ea typeface="+mn-ea"/>
                <a:cs typeface="+mn-cs"/>
              </a:rPr>
              <a:t>Notice sighs and body shifts. They'll often indicate some insight or acceptance. Pause before asking something like "How does it all seem to you now?"</a:t>
            </a:r>
          </a:p>
          <a:p>
            <a:r>
              <a:rPr lang="en-US" sz="1200" b="1" i="0" kern="1200" dirty="0" smtClean="0">
                <a:solidFill>
                  <a:schemeClr val="tx1"/>
                </a:solidFill>
                <a:latin typeface="+mn-lt"/>
                <a:ea typeface="+mn-ea"/>
                <a:cs typeface="+mn-cs"/>
              </a:rPr>
              <a:t>3. Inflammation - responding to a complaint or attack on you</a:t>
            </a:r>
          </a:p>
          <a:p>
            <a:r>
              <a:rPr lang="en-US" sz="1200" b="1" i="0" kern="1200" dirty="0" smtClean="0">
                <a:solidFill>
                  <a:schemeClr val="tx1"/>
                </a:solidFill>
                <a:latin typeface="+mn-lt"/>
                <a:ea typeface="+mn-ea"/>
                <a:cs typeface="+mn-cs"/>
              </a:rPr>
              <a:t>AIM OF SPEAKER:</a:t>
            </a:r>
            <a:r>
              <a:rPr lang="en-US" sz="1200" b="0" i="0" kern="1200" dirty="0" smtClean="0">
                <a:solidFill>
                  <a:schemeClr val="tx1"/>
                </a:solidFill>
                <a:latin typeface="+mn-lt"/>
                <a:ea typeface="+mn-ea"/>
                <a:cs typeface="+mn-cs"/>
              </a:rPr>
              <a:t> to tell you that you are the problem.</a:t>
            </a:r>
          </a:p>
          <a:p>
            <a:r>
              <a:rPr lang="en-US" sz="1200" b="1" i="0" kern="1200" dirty="0" smtClean="0">
                <a:solidFill>
                  <a:schemeClr val="tx1"/>
                </a:solidFill>
                <a:latin typeface="+mn-lt"/>
                <a:ea typeface="+mn-ea"/>
                <a:cs typeface="+mn-cs"/>
              </a:rPr>
              <a:t>TASK OF LISTENER:</a:t>
            </a:r>
            <a:r>
              <a:rPr lang="en-US" sz="1200" b="0" i="0" kern="1200" dirty="0" smtClean="0">
                <a:solidFill>
                  <a:schemeClr val="tx1"/>
                </a:solidFill>
                <a:latin typeface="+mn-lt"/>
                <a:ea typeface="+mn-ea"/>
                <a:cs typeface="+mn-cs"/>
              </a:rPr>
              <a:t> to let the speaker know you've taken in what they are saying and to defuse the strong emotion.</a:t>
            </a:r>
          </a:p>
          <a:p>
            <a:r>
              <a:rPr lang="en-US" sz="1200" b="0" i="0" kern="1200" dirty="0" smtClean="0">
                <a:solidFill>
                  <a:schemeClr val="tx1"/>
                </a:solidFill>
                <a:latin typeface="+mn-lt"/>
                <a:ea typeface="+mn-ea"/>
                <a:cs typeface="+mn-cs"/>
              </a:rPr>
              <a:t>When someone is attacking you verbally, moving into active listening mode is usually the most useful response you can make. When there is conflict it's very common to blame the other person. It is difficult to be objective when the emotional level is high. Active listening is an effective tool to reduce the emotionality of a situation. Every time you correctly label an emotion the other person is feeling, the intensity of it dissipates. The speaker starts to feel heard and understood. Once the emotional level of the conflict has been reduced, reasoning abilities for both of you can function more effectively. When someone is telling you they are unhappy with you, criticizing you, complaining about you, or just getting it off their chest:</a:t>
            </a:r>
          </a:p>
          <a:p>
            <a:r>
              <a:rPr lang="en-US" sz="1200" b="0" i="0" kern="1200" dirty="0" smtClean="0">
                <a:solidFill>
                  <a:schemeClr val="tx1"/>
                </a:solidFill>
                <a:latin typeface="+mn-lt"/>
                <a:ea typeface="+mn-ea"/>
                <a:cs typeface="+mn-cs"/>
              </a:rPr>
              <a:t>DON'T DEFEND yourself at this point. It will inflame them further.</a:t>
            </a:r>
          </a:p>
          <a:p>
            <a:r>
              <a:rPr lang="en-US" sz="1200" b="0" i="0" kern="1200" dirty="0" smtClean="0">
                <a:solidFill>
                  <a:schemeClr val="tx1"/>
                </a:solidFill>
                <a:latin typeface="+mn-lt"/>
                <a:ea typeface="+mn-ea"/>
                <a:cs typeface="+mn-cs"/>
              </a:rPr>
              <a:t>DEAL FIRST WITH THEIR EMOTIONS - People shout because they don't think they are being heard. Make sure they know they are - that you are hearing how angry or upset they are. Label accurately the emotions/feelings as you perceive them.</a:t>
            </a:r>
          </a:p>
          <a:p>
            <a:r>
              <a:rPr lang="en-US" sz="1200" b="0" i="0" kern="1200" dirty="0" smtClean="0">
                <a:solidFill>
                  <a:schemeClr val="tx1"/>
                </a:solidFill>
                <a:latin typeface="+mn-lt"/>
                <a:ea typeface="+mn-ea"/>
                <a:cs typeface="+mn-cs"/>
              </a:rPr>
              <a:t>ACKNOWLEDGE THEIR SIDE - This does not mean you agree with them, only that you are registering their viewpoint e.g. "I can see, if you think that was my attitude, why you are so angry", "I can see why the problem makes you so upset".</a:t>
            </a:r>
          </a:p>
          <a:p>
            <a:r>
              <a:rPr lang="en-US" sz="1200" b="0" i="0" kern="1200" dirty="0" smtClean="0">
                <a:solidFill>
                  <a:schemeClr val="tx1"/>
                </a:solidFill>
                <a:latin typeface="+mn-lt"/>
                <a:ea typeface="+mn-ea"/>
                <a:cs typeface="+mn-cs"/>
              </a:rPr>
              <a:t>Draw them out further. Explore gently with them if there is more behind the emotion.</a:t>
            </a:r>
          </a:p>
          <a:p>
            <a:r>
              <a:rPr lang="en-US" sz="1200" b="0" i="0" kern="1200" dirty="0" smtClean="0">
                <a:solidFill>
                  <a:schemeClr val="tx1"/>
                </a:solidFill>
                <a:latin typeface="+mn-lt"/>
                <a:ea typeface="+mn-ea"/>
                <a:cs typeface="+mn-cs"/>
              </a:rPr>
              <a:t>Once the heat is out of the conversation, you might say how it is for you without denying how it is for them.</a:t>
            </a:r>
          </a:p>
          <a:p>
            <a:r>
              <a:rPr lang="en-US" sz="1200" b="0" i="0" kern="1200" dirty="0" smtClean="0">
                <a:solidFill>
                  <a:schemeClr val="tx1"/>
                </a:solidFill>
                <a:latin typeface="+mn-lt"/>
                <a:ea typeface="+mn-ea"/>
                <a:cs typeface="+mn-cs"/>
              </a:rPr>
              <a:t>Ask what could be done now to make it OK again. If they heat up again, go straight back to active listening.</a:t>
            </a:r>
          </a:p>
          <a:p>
            <a:r>
              <a:rPr lang="en-US" sz="1200" b="0" i="0" kern="1200" dirty="0" smtClean="0">
                <a:solidFill>
                  <a:schemeClr val="tx1"/>
                </a:solidFill>
                <a:latin typeface="+mn-lt"/>
                <a:ea typeface="+mn-ea"/>
                <a:cs typeface="+mn-cs"/>
              </a:rPr>
              <a:t>Move towards options for change or solution. Ask what they really want, or what they want now.</a:t>
            </a:r>
          </a:p>
          <a:p>
            <a:r>
              <a:rPr lang="en-US" sz="1200" b="0" i="0" kern="1200" dirty="0" smtClean="0">
                <a:solidFill>
                  <a:schemeClr val="tx1"/>
                </a:solidFill>
                <a:latin typeface="+mn-lt"/>
                <a:ea typeface="+mn-ea"/>
                <a:cs typeface="+mn-cs"/>
              </a:rPr>
              <a:t>The listener is working towards the speaker saying something like:  "Yes, that's what I said" so that the speaker knows the listener has taken in their point.</a:t>
            </a:r>
          </a:p>
          <a:p>
            <a:r>
              <a:rPr lang="en-US" sz="1200" b="1" i="0" kern="1200" dirty="0" smtClean="0">
                <a:solidFill>
                  <a:schemeClr val="tx1"/>
                </a:solidFill>
                <a:latin typeface="+mn-lt"/>
                <a:ea typeface="+mn-ea"/>
                <a:cs typeface="+mn-cs"/>
              </a:rPr>
              <a:t>For them to change first I must change.</a:t>
            </a:r>
          </a:p>
          <a:p>
            <a:r>
              <a:rPr lang="en-US" sz="1200" b="0" i="0" kern="1200" dirty="0" smtClean="0">
                <a:solidFill>
                  <a:schemeClr val="tx1"/>
                </a:solidFill>
                <a:latin typeface="+mn-lt"/>
                <a:ea typeface="+mn-ea"/>
                <a:cs typeface="+mn-cs"/>
              </a:rPr>
              <a:t>One of the first things I might need to change is my approach.</a:t>
            </a:r>
          </a:p>
          <a:p>
            <a:r>
              <a:rPr lang="en-US" sz="1200" b="0" i="0" kern="1200" dirty="0" smtClean="0">
                <a:solidFill>
                  <a:schemeClr val="tx1"/>
                </a:solidFill>
                <a:latin typeface="+mn-lt"/>
                <a:ea typeface="+mn-ea"/>
                <a:cs typeface="+mn-cs"/>
              </a:rPr>
              <a:t>Don't rise to the bait, and retaliate.</a:t>
            </a:r>
          </a:p>
          <a:p>
            <a:r>
              <a:rPr lang="en-US" sz="1200" b="0" i="0" kern="1200" dirty="0" smtClean="0">
                <a:solidFill>
                  <a:schemeClr val="tx1"/>
                </a:solidFill>
                <a:latin typeface="+mn-lt"/>
                <a:ea typeface="+mn-ea"/>
                <a:cs typeface="+mn-cs"/>
              </a:rPr>
              <a:t>Don't start justifying.</a:t>
            </a:r>
          </a:p>
          <a:p>
            <a:r>
              <a:rPr lang="en-US" sz="1200" b="0" i="0" kern="1200" dirty="0" smtClean="0">
                <a:solidFill>
                  <a:schemeClr val="tx1"/>
                </a:solidFill>
                <a:latin typeface="+mn-lt"/>
                <a:ea typeface="+mn-ea"/>
                <a:cs typeface="+mn-cs"/>
              </a:rPr>
              <a:t>Don't act defensive.</a:t>
            </a:r>
          </a:p>
          <a:p>
            <a:r>
              <a:rPr lang="en-US" sz="1200" b="0" i="0" kern="1200" dirty="0" smtClean="0">
                <a:solidFill>
                  <a:schemeClr val="tx1"/>
                </a:solidFill>
                <a:latin typeface="+mn-lt"/>
                <a:ea typeface="+mn-ea"/>
                <a:cs typeface="+mn-cs"/>
              </a:rPr>
              <a:t>Go into active listening mode and stay there till they've calmed down.</a:t>
            </a:r>
          </a:p>
          <a:p>
            <a:r>
              <a:rPr lang="en-US" sz="1200" b="0" i="0" kern="1200" dirty="0" smtClean="0">
                <a:solidFill>
                  <a:schemeClr val="tx1"/>
                </a:solidFill>
                <a:latin typeface="+mn-lt"/>
                <a:ea typeface="+mn-ea"/>
                <a:cs typeface="+mn-cs"/>
              </a:rPr>
              <a:t>Use phrases like "It's making you really mad", "I can see how upset you are", "You feel like you've reached your limit", "Have I got it right?", "So when I do... you get really frustrated with me."</a:t>
            </a:r>
          </a:p>
          <a:p>
            <a:r>
              <a:rPr lang="en-US" sz="1200" b="0" i="0" kern="1200" dirty="0" smtClean="0">
                <a:solidFill>
                  <a:schemeClr val="tx1"/>
                </a:solidFill>
                <a:latin typeface="+mn-lt"/>
                <a:ea typeface="+mn-ea"/>
                <a:cs typeface="+mn-cs"/>
              </a:rPr>
              <a:t>Keep on reflecting back as accurately as you can until they come down from the high emotion. If you are doing it right, they will explain everything in some detail, but as the interchange continues the heat should be going out of the conversation.</a:t>
            </a:r>
          </a:p>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b="1" i="0" kern="1200" dirty="0" smtClean="0">
                <a:solidFill>
                  <a:schemeClr val="tx1"/>
                </a:solidFill>
                <a:latin typeface="+mn-lt"/>
                <a:ea typeface="+mn-ea"/>
                <a:cs typeface="+mn-cs"/>
              </a:rPr>
              <a:t>When to use "I" statements</a:t>
            </a:r>
          </a:p>
          <a:p>
            <a:r>
              <a:rPr lang="en-US" sz="1200" b="0" i="0" kern="1200" dirty="0" smtClean="0">
                <a:solidFill>
                  <a:schemeClr val="tx1"/>
                </a:solidFill>
                <a:latin typeface="+mn-lt"/>
                <a:ea typeface="+mn-ea"/>
                <a:cs typeface="+mn-cs"/>
              </a:rPr>
              <a:t>The essence of Appropriate Assertiveness is being able to state your case without arousing the defenses of the other person. The secret of success lies in saying how it is for you rather than what they should or shouldn't do. "the way I see it...", attached to your assertive statement, helps. A skilled "I" statement goes even further.</a:t>
            </a:r>
          </a:p>
          <a:p>
            <a:r>
              <a:rPr lang="en-US" sz="1200" b="0" i="0" kern="1200" dirty="0" smtClean="0">
                <a:solidFill>
                  <a:schemeClr val="tx1"/>
                </a:solidFill>
                <a:latin typeface="+mn-lt"/>
                <a:ea typeface="+mn-ea"/>
                <a:cs typeface="+mn-cs"/>
              </a:rPr>
              <a:t>When you want to state your point of view helpfully, the "I" statement formula can be useful. An "I" statement says how it is on my side, how I see it.</a:t>
            </a:r>
          </a:p>
          <a:p>
            <a:r>
              <a:rPr lang="en-US" sz="1200" b="0" i="0" kern="1200" dirty="0" smtClean="0">
                <a:solidFill>
                  <a:schemeClr val="tx1"/>
                </a:solidFill>
                <a:latin typeface="+mn-lt"/>
                <a:ea typeface="+mn-ea"/>
                <a:cs typeface="+mn-cs"/>
              </a:rPr>
              <a:t>You could waste inordinate quantities of brain power debating how the other person will or won't respond. Don't! You do need to be sure that you haven't used inflaming language, which would be highly likely to cause a negative response i.e. it should be "clean". Because you don't know beforehand whether the other person will do what you want or not, the cleanest "I" statements are delivered not to force them to fix things, but to state what you need.</a:t>
            </a:r>
          </a:p>
          <a:p>
            <a:r>
              <a:rPr lang="en-US" sz="1200" b="0" i="0" kern="1200" dirty="0" smtClean="0">
                <a:solidFill>
                  <a:schemeClr val="tx1"/>
                </a:solidFill>
                <a:latin typeface="+mn-lt"/>
                <a:ea typeface="+mn-ea"/>
                <a:cs typeface="+mn-cs"/>
              </a:rPr>
              <a:t>Use an "I" statement when you need to let the other person know you are feeling strongly about the issue. Others often underestimate how hurt or angry or put out you are, so it's useful to say exactly what's going on for you - making the situation appear neither better nor worse i.e. your "I" statement should be "clear".</a:t>
            </a:r>
          </a:p>
          <a:p>
            <a:r>
              <a:rPr lang="en-US" sz="1200" b="1" i="0" kern="1200" dirty="0" smtClean="0">
                <a:solidFill>
                  <a:schemeClr val="tx1"/>
                </a:solidFill>
                <a:latin typeface="+mn-lt"/>
                <a:ea typeface="+mn-ea"/>
                <a:cs typeface="+mn-cs"/>
              </a:rPr>
              <a:t>What Your "I" Statement Isn't</a:t>
            </a:r>
          </a:p>
          <a:p>
            <a:r>
              <a:rPr lang="en-US" sz="1200" b="0" i="0" kern="1200" dirty="0" smtClean="0">
                <a:solidFill>
                  <a:schemeClr val="tx1"/>
                </a:solidFill>
                <a:latin typeface="+mn-lt"/>
                <a:ea typeface="+mn-ea"/>
                <a:cs typeface="+mn-cs"/>
              </a:rPr>
              <a:t>Your "I" statement is not about being polite. It's not to do with "soft" or "nice", nor should it be rude. It's about being clear.</a:t>
            </a:r>
          </a:p>
          <a:p>
            <a:r>
              <a:rPr lang="en-US" sz="1200" b="0" i="0" kern="1200" dirty="0" smtClean="0">
                <a:solidFill>
                  <a:schemeClr val="tx1"/>
                </a:solidFill>
                <a:latin typeface="+mn-lt"/>
                <a:ea typeface="+mn-ea"/>
                <a:cs typeface="+mn-cs"/>
              </a:rPr>
              <a:t>It's a conversation opener, not the resolution. It's the opener to improving rather than deteriorating relationships.</a:t>
            </a:r>
          </a:p>
          <a:p>
            <a:r>
              <a:rPr lang="en-US" sz="1200" b="0" i="0" kern="1200" dirty="0" smtClean="0">
                <a:solidFill>
                  <a:schemeClr val="tx1"/>
                </a:solidFill>
                <a:latin typeface="+mn-lt"/>
                <a:ea typeface="+mn-ea"/>
                <a:cs typeface="+mn-cs"/>
              </a:rPr>
              <a:t>If you expect it to be the answer and to fix what's not working straight away - you may have an unrealistic expectation.</a:t>
            </a:r>
          </a:p>
          <a:p>
            <a:r>
              <a:rPr lang="en-US" sz="1200" b="0" i="0" kern="1200" dirty="0" smtClean="0">
                <a:solidFill>
                  <a:schemeClr val="tx1"/>
                </a:solidFill>
                <a:latin typeface="+mn-lt"/>
                <a:ea typeface="+mn-ea"/>
                <a:cs typeface="+mn-cs"/>
              </a:rPr>
              <a:t>If you expect the other person to respond as you want them to immediately, you may have an unrealistic expectation.</a:t>
            </a:r>
          </a:p>
          <a:p>
            <a:r>
              <a:rPr lang="en-US" sz="1200" b="0" i="0" kern="1200" dirty="0" smtClean="0">
                <a:solidFill>
                  <a:schemeClr val="tx1"/>
                </a:solidFill>
                <a:latin typeface="+mn-lt"/>
                <a:ea typeface="+mn-ea"/>
                <a:cs typeface="+mn-cs"/>
              </a:rPr>
              <a:t>What you can realistically expect is that an appropriate "I" statement made with good intent.</a:t>
            </a:r>
          </a:p>
          <a:p>
            <a:r>
              <a:rPr lang="en-US" sz="1200" b="0" i="0" kern="1200" dirty="0" smtClean="0">
                <a:solidFill>
                  <a:schemeClr val="tx1"/>
                </a:solidFill>
                <a:latin typeface="+mn-lt"/>
                <a:ea typeface="+mn-ea"/>
                <a:cs typeface="+mn-cs"/>
              </a:rPr>
              <a:t>is highly unlikely to do any harm</a:t>
            </a:r>
          </a:p>
          <a:p>
            <a:r>
              <a:rPr lang="en-US" sz="1200" b="0" i="0" kern="1200" dirty="0" smtClean="0">
                <a:solidFill>
                  <a:schemeClr val="tx1"/>
                </a:solidFill>
                <a:latin typeface="+mn-lt"/>
                <a:ea typeface="+mn-ea"/>
                <a:cs typeface="+mn-cs"/>
              </a:rPr>
              <a:t>is a step in the right direction</a:t>
            </a:r>
          </a:p>
          <a:p>
            <a:r>
              <a:rPr lang="en-US" sz="1200" b="0" i="0" kern="1200" dirty="0" smtClean="0">
                <a:solidFill>
                  <a:schemeClr val="tx1"/>
                </a:solidFill>
                <a:latin typeface="+mn-lt"/>
                <a:ea typeface="+mn-ea"/>
                <a:cs typeface="+mn-cs"/>
              </a:rPr>
              <a:t>is sure to change the current situation in some way</a:t>
            </a:r>
          </a:p>
          <a:p>
            <a:r>
              <a:rPr lang="en-US" sz="1200" b="0" i="0" kern="1200" dirty="0" smtClean="0">
                <a:solidFill>
                  <a:schemeClr val="tx1"/>
                </a:solidFill>
                <a:latin typeface="+mn-lt"/>
                <a:ea typeface="+mn-ea"/>
                <a:cs typeface="+mn-cs"/>
              </a:rPr>
              <a:t>can/will open up to possibilities you may not yet see.</a:t>
            </a:r>
          </a:p>
          <a:p>
            <a:r>
              <a:rPr lang="en-US" sz="1200" b="0" i="0" kern="1200" dirty="0" smtClean="0">
                <a:solidFill>
                  <a:schemeClr val="tx1"/>
                </a:solidFill>
                <a:latin typeface="+mn-lt"/>
                <a:ea typeface="+mn-ea"/>
                <a:cs typeface="+mn-cs"/>
              </a:rPr>
              <a:t>Sometimes the situation may not look any different yet after a clean, clear "I" statement it often feels different, and that on its own can change things. Here's an example:</a:t>
            </a:r>
          </a:p>
          <a:p>
            <a:r>
              <a:rPr lang="en-US" sz="1200" b="0" i="0" kern="1200" dirty="0" smtClean="0">
                <a:solidFill>
                  <a:schemeClr val="tx1"/>
                </a:solidFill>
                <a:latin typeface="+mn-lt"/>
                <a:ea typeface="+mn-ea"/>
                <a:cs typeface="+mn-cs"/>
              </a:rPr>
              <a:t>Nan was upset when she heard her adult son, Tommy, had visited town and not bothered to call or see her. They seemed to be growing further apart, and she had been brooding over this. She did not want to appear to nag him, or say anything to make things worse. She did want to see him when he came to town.</a:t>
            </a:r>
          </a:p>
          <a:p>
            <a:r>
              <a:rPr lang="en-US" sz="1200" b="0" i="0" kern="1200" dirty="0" smtClean="0">
                <a:solidFill>
                  <a:schemeClr val="tx1"/>
                </a:solidFill>
                <a:latin typeface="+mn-lt"/>
                <a:ea typeface="+mn-ea"/>
                <a:cs typeface="+mn-cs"/>
              </a:rPr>
              <a:t>When next they spoke, instead of putting on her "pretending not to be hurt" voice, she prepared herself for the conversation with a well rehearsed "I" statement. She got it "clear" and "clean". She was very sure she wanted a conversation that would be different from all those times she hinted at the problem without really saying it.</a:t>
            </a:r>
          </a:p>
          <a:p>
            <a:r>
              <a:rPr lang="en-US" sz="1200" b="0" i="0" kern="1200" dirty="0" smtClean="0">
                <a:solidFill>
                  <a:schemeClr val="tx1"/>
                </a:solidFill>
                <a:latin typeface="+mn-lt"/>
                <a:ea typeface="+mn-ea"/>
                <a:cs typeface="+mn-cs"/>
              </a:rPr>
              <a:t>"When I miss out on seeing you I feel hurt and what I'd like is to have contact with you when you are in town."</a:t>
            </a:r>
          </a:p>
          <a:p>
            <a:r>
              <a:rPr lang="en-US" sz="1200" b="0" i="0" kern="1200" dirty="0" smtClean="0">
                <a:solidFill>
                  <a:schemeClr val="tx1"/>
                </a:solidFill>
                <a:latin typeface="+mn-lt"/>
                <a:ea typeface="+mn-ea"/>
                <a:cs typeface="+mn-cs"/>
              </a:rPr>
              <a:t>She said it. Tommy immediately reacted with "You're always going at me with the same old thing."</a:t>
            </a:r>
          </a:p>
          <a:p>
            <a:r>
              <a:rPr lang="en-US" sz="1200" b="0" i="0" kern="1200" dirty="0" smtClean="0">
                <a:solidFill>
                  <a:schemeClr val="tx1"/>
                </a:solidFill>
                <a:latin typeface="+mn-lt"/>
                <a:ea typeface="+mn-ea"/>
                <a:cs typeface="+mn-cs"/>
              </a:rPr>
              <a:t>But Nan had a clear intention. "No", she said. "This time I said something different. I was simply telling you how I feel."</a:t>
            </a:r>
          </a:p>
          <a:p>
            <a:r>
              <a:rPr lang="en-US" sz="1200" b="0" i="0" kern="1200" dirty="0" smtClean="0">
                <a:solidFill>
                  <a:schemeClr val="tx1"/>
                </a:solidFill>
                <a:latin typeface="+mn-lt"/>
                <a:ea typeface="+mn-ea"/>
                <a:cs typeface="+mn-cs"/>
              </a:rPr>
              <a:t>For the first time on this issue, he really heard her. There was a moment's silence. Then instead of getting defensive (his usual pattern) he said "Well, actually I've tried to phone a few times. You weren't home." She acknowledged that was so. She felt much better and they then went on to have the best conversation in ages.</a:t>
            </a:r>
          </a:p>
          <a:p>
            <a:r>
              <a:rPr lang="en-US" sz="1200" b="0" i="0" kern="1200" dirty="0" smtClean="0">
                <a:solidFill>
                  <a:schemeClr val="tx1"/>
                </a:solidFill>
                <a:latin typeface="+mn-lt"/>
                <a:ea typeface="+mn-ea"/>
                <a:cs typeface="+mn-cs"/>
              </a:rPr>
              <a:t>The next time someone shouts at you and you don't like it, resist the temptation to withdraw rapidly (maybe slamming the door on the way out). Resist the temptation to shout back to stop the onslaught, and deal with your own rising anger.</a:t>
            </a:r>
          </a:p>
          <a:p>
            <a:r>
              <a:rPr lang="en-US" sz="1200" b="0" i="0" kern="1200" dirty="0" smtClean="0">
                <a:solidFill>
                  <a:schemeClr val="tx1"/>
                </a:solidFill>
                <a:latin typeface="+mn-lt"/>
                <a:ea typeface="+mn-ea"/>
                <a:cs typeface="+mn-cs"/>
              </a:rPr>
              <a:t>This is the time for APPROPRIATE ASSERTIVENESS. Take a deep breath. Stay centered, feet firmly planted on the ground, and get your mind into "I" statement gear. Start mixing a three ingredient recipe:</a:t>
            </a:r>
          </a:p>
          <a:p>
            <a:r>
              <a:rPr lang="en-US" sz="1200" b="0" i="0" kern="1200" dirty="0" smtClean="0">
                <a:solidFill>
                  <a:schemeClr val="tx1"/>
                </a:solidFill>
                <a:latin typeface="+mn-lt"/>
                <a:ea typeface="+mn-ea"/>
                <a:cs typeface="+mn-cs"/>
              </a:rPr>
              <a:t>When... I hear a voice raised at me</a:t>
            </a:r>
          </a:p>
          <a:p>
            <a:r>
              <a:rPr lang="en-US" sz="1200" b="0" i="0" kern="1200" dirty="0" smtClean="0">
                <a:solidFill>
                  <a:schemeClr val="tx1"/>
                </a:solidFill>
                <a:latin typeface="+mn-lt"/>
                <a:ea typeface="+mn-ea"/>
                <a:cs typeface="+mn-cs"/>
              </a:rPr>
              <a:t>I feel... humiliated</a:t>
            </a:r>
          </a:p>
          <a:p>
            <a:r>
              <a:rPr lang="en-US" sz="1200" b="0" i="0" kern="1200" dirty="0" smtClean="0">
                <a:solidFill>
                  <a:schemeClr val="tx1"/>
                </a:solidFill>
                <a:latin typeface="+mn-lt"/>
                <a:ea typeface="+mn-ea"/>
                <a:cs typeface="+mn-cs"/>
              </a:rPr>
              <a:t>And what I'd like is that I... can debate an issue with you without ending up feeling hurt.</a:t>
            </a:r>
          </a:p>
          <a:p>
            <a:r>
              <a:rPr lang="en-US" sz="1200" b="0" i="0" kern="1200" dirty="0" smtClean="0">
                <a:solidFill>
                  <a:schemeClr val="tx1"/>
                </a:solidFill>
                <a:latin typeface="+mn-lt"/>
                <a:ea typeface="+mn-ea"/>
                <a:cs typeface="+mn-cs"/>
              </a:rPr>
              <a:t>The best "I" statement is free of expectations. It is delivering a clean, clear statement of how it is from your side and how you would like it to be.</a:t>
            </a:r>
          </a:p>
          <a:p>
            <a:r>
              <a:rPr lang="en-US" sz="1200" b="1" i="0" kern="1200" dirty="0" smtClean="0">
                <a:solidFill>
                  <a:schemeClr val="tx1"/>
                </a:solidFill>
                <a:latin typeface="+mn-lt"/>
                <a:ea typeface="+mn-ea"/>
                <a:cs typeface="+mn-cs"/>
              </a:rPr>
              <a:t>5. Co-operative power</a:t>
            </a:r>
          </a:p>
          <a:p>
            <a:r>
              <a:rPr lang="en-US" sz="1200" b="1" i="0" kern="1200" dirty="0" smtClean="0">
                <a:solidFill>
                  <a:schemeClr val="tx1"/>
                </a:solidFill>
                <a:latin typeface="+mn-lt"/>
                <a:ea typeface="+mn-ea"/>
                <a:cs typeface="+mn-cs"/>
              </a:rPr>
              <a:t>Responding to resistance from others</a:t>
            </a:r>
          </a:p>
          <a:p>
            <a:r>
              <a:rPr lang="en-US" sz="1200" b="0" i="0" kern="1200" dirty="0" smtClean="0">
                <a:solidFill>
                  <a:schemeClr val="tx1"/>
                </a:solidFill>
                <a:latin typeface="+mn-lt"/>
                <a:ea typeface="+mn-ea"/>
                <a:cs typeface="+mn-cs"/>
              </a:rPr>
              <a:t>When faced with a statement that has potential to create conflict, ask open questions to reframe resistance. Explore the difficulties and then re-direct discussion to focus on positive possibilities.</a:t>
            </a:r>
          </a:p>
          <a:p>
            <a:r>
              <a:rPr lang="en-US" sz="1200" b="1" i="0" kern="1200" dirty="0" smtClean="0">
                <a:solidFill>
                  <a:schemeClr val="tx1"/>
                </a:solidFill>
                <a:latin typeface="+mn-lt"/>
                <a:ea typeface="+mn-ea"/>
                <a:cs typeface="+mn-cs"/>
              </a:rPr>
              <a:t>Explore - Clarify details</a:t>
            </a:r>
          </a:p>
          <a:p>
            <a:r>
              <a:rPr lang="en-US" sz="1200" b="0" i="0" kern="1200" dirty="0" smtClean="0">
                <a:solidFill>
                  <a:schemeClr val="tx1"/>
                </a:solidFill>
                <a:latin typeface="+mn-lt"/>
                <a:ea typeface="+mn-ea"/>
                <a:cs typeface="+mn-cs"/>
              </a:rPr>
              <a:t>It's too expensive. Compared to what? Too many/much/little/few. Compared to what? I want the best. What would be best for you? Find</a:t>
            </a:r>
            <a:r>
              <a:rPr lang="en-US" sz="1200" b="1" i="0" kern="1200" dirty="0" smtClean="0">
                <a:solidFill>
                  <a:schemeClr val="tx1"/>
                </a:solidFill>
                <a:latin typeface="+mn-lt"/>
                <a:ea typeface="+mn-ea"/>
                <a:cs typeface="+mn-cs"/>
              </a:rPr>
              <a:t> options</a:t>
            </a:r>
          </a:p>
          <a:p>
            <a:r>
              <a:rPr lang="en-US" sz="1200" b="0" i="0" kern="1200" dirty="0" smtClean="0">
                <a:solidFill>
                  <a:schemeClr val="tx1"/>
                </a:solidFill>
                <a:latin typeface="+mn-lt"/>
                <a:ea typeface="+mn-ea"/>
                <a:cs typeface="+mn-cs"/>
              </a:rPr>
              <a:t>You can't do that around here. What would happen if we did? He (she) would never...How can we find ways for it to happen? They always...Are there any times they don't? We've tried that already. What was the outcome? This is the only way to do it Yes, that's an option. What else could we consider? Redirect</a:t>
            </a:r>
            <a:r>
              <a:rPr lang="en-US" sz="1200" b="1" i="0" kern="1200" dirty="0" smtClean="0">
                <a:solidFill>
                  <a:schemeClr val="tx1"/>
                </a:solidFill>
                <a:latin typeface="+mn-lt"/>
                <a:ea typeface="+mn-ea"/>
                <a:cs typeface="+mn-cs"/>
              </a:rPr>
              <a:t> - Move to the positive</a:t>
            </a:r>
          </a:p>
          <a:p>
            <a:r>
              <a:rPr lang="en-US" sz="1200" b="0" i="0" kern="1200" dirty="0" smtClean="0">
                <a:solidFill>
                  <a:schemeClr val="tx1"/>
                </a:solidFill>
                <a:latin typeface="+mn-lt"/>
                <a:ea typeface="+mn-ea"/>
                <a:cs typeface="+mn-cs"/>
              </a:rPr>
              <a:t>It will never work. What would it take to make it work? I won't...What would make you willing? It's a failure. How could it work? It's disastrous. What would make it better? He's (she's) useless. What is he (she) doing that is acceptable? It's impossible. What would it take to make it possible? I can't. You can't see a way to do it at the moment? I don't want to. What would you like? Go</a:t>
            </a:r>
            <a:r>
              <a:rPr lang="en-US" sz="1200" b="1" i="0" kern="1200" dirty="0" smtClean="0">
                <a:solidFill>
                  <a:schemeClr val="tx1"/>
                </a:solidFill>
                <a:latin typeface="+mn-lt"/>
                <a:ea typeface="+mn-ea"/>
                <a:cs typeface="+mn-cs"/>
              </a:rPr>
              <a:t> back to legitimate needs and concerns</a:t>
            </a:r>
          </a:p>
          <a:p>
            <a:r>
              <a:rPr lang="en-US" sz="1200" b="0" i="0" kern="1200" dirty="0" smtClean="0">
                <a:solidFill>
                  <a:schemeClr val="tx1"/>
                </a:solidFill>
                <a:latin typeface="+mn-lt"/>
                <a:ea typeface="+mn-ea"/>
                <a:cs typeface="+mn-cs"/>
              </a:rPr>
              <a:t>He's (she's) a hopeless case! It's hard to see how to work with him (her)?You fool (and other insults)!What do we need to do to sort this out? How dare you do such a thing! What do you dislike about it? It should be done my way. What makes that seem the best option? His/her place is a pig's sty! He/she puts a different emphasis on tidiness to you? He/she doesn't do their fair share. Where do you think his/her priorities may lie?</a:t>
            </a:r>
          </a:p>
          <a:p>
            <a:r>
              <a:rPr lang="en-US" sz="1200" b="1" i="0" kern="1200" dirty="0" smtClean="0">
                <a:solidFill>
                  <a:schemeClr val="tx1"/>
                </a:solidFill>
                <a:latin typeface="+mn-lt"/>
                <a:ea typeface="+mn-ea"/>
                <a:cs typeface="+mn-cs"/>
              </a:rPr>
              <a:t>6. Managing emotions</a:t>
            </a:r>
          </a:p>
          <a:p>
            <a:r>
              <a:rPr lang="en-US" sz="1200" b="1" i="0" kern="1200" dirty="0" smtClean="0">
                <a:solidFill>
                  <a:schemeClr val="tx1"/>
                </a:solidFill>
                <a:latin typeface="+mn-lt"/>
                <a:ea typeface="+mn-ea"/>
                <a:cs typeface="+mn-cs"/>
              </a:rPr>
              <a:t>Handling yourself</a:t>
            </a:r>
          </a:p>
          <a:p>
            <a:r>
              <a:rPr lang="en-US" sz="1200" b="0" i="0" kern="1200" dirty="0" smtClean="0">
                <a:solidFill>
                  <a:schemeClr val="tx1"/>
                </a:solidFill>
                <a:latin typeface="+mn-lt"/>
                <a:ea typeface="+mn-ea"/>
                <a:cs typeface="+mn-cs"/>
              </a:rPr>
              <a:t>5 Questions + 5 Goals</a:t>
            </a:r>
          </a:p>
          <a:p>
            <a:r>
              <a:rPr lang="en-US" sz="1200" b="0" i="0" kern="1200" dirty="0" smtClean="0">
                <a:solidFill>
                  <a:schemeClr val="tx1"/>
                </a:solidFill>
                <a:latin typeface="+mn-lt"/>
                <a:ea typeface="+mn-ea"/>
                <a:cs typeface="+mn-cs"/>
              </a:rPr>
              <a:t>Don't indulge</a:t>
            </a:r>
          </a:p>
          <a:p>
            <a:r>
              <a:rPr lang="en-US" sz="1200" b="0" i="0" kern="1200" dirty="0" smtClean="0">
                <a:solidFill>
                  <a:schemeClr val="tx1"/>
                </a:solidFill>
                <a:latin typeface="+mn-lt"/>
                <a:ea typeface="+mn-ea"/>
                <a:cs typeface="+mn-cs"/>
              </a:rPr>
              <a:t>Don't deny</a:t>
            </a:r>
          </a:p>
          <a:p>
            <a:r>
              <a:rPr lang="en-US" sz="1200" b="0" i="0" kern="1200" dirty="0" smtClean="0">
                <a:solidFill>
                  <a:schemeClr val="tx1"/>
                </a:solidFill>
                <a:latin typeface="+mn-lt"/>
                <a:ea typeface="+mn-ea"/>
                <a:cs typeface="+mn-cs"/>
              </a:rPr>
              <a:t>Create richer relationships</a:t>
            </a:r>
          </a:p>
          <a:p>
            <a:r>
              <a:rPr lang="en-US" sz="1200" b="0" i="0" kern="1200" dirty="0" smtClean="0">
                <a:solidFill>
                  <a:schemeClr val="tx1"/>
                </a:solidFill>
                <a:latin typeface="+mn-lt"/>
                <a:ea typeface="+mn-ea"/>
                <a:cs typeface="+mn-cs"/>
              </a:rPr>
              <a:t>Print out the questionnaire below to complete the following:</a:t>
            </a:r>
          </a:p>
          <a:p>
            <a:r>
              <a:rPr lang="en-US" sz="1200" b="1" i="0" kern="1200" dirty="0" smtClean="0">
                <a:solidFill>
                  <a:schemeClr val="tx1"/>
                </a:solidFill>
                <a:latin typeface="+mn-lt"/>
                <a:ea typeface="+mn-ea"/>
                <a:cs typeface="+mn-cs"/>
              </a:rPr>
              <a:t>Five questions</a:t>
            </a:r>
          </a:p>
          <a:p>
            <a:r>
              <a:rPr lang="en-US" sz="1200" b="1" i="0" kern="1200" dirty="0" smtClean="0">
                <a:solidFill>
                  <a:schemeClr val="tx1"/>
                </a:solidFill>
                <a:latin typeface="+mn-lt"/>
                <a:ea typeface="+mn-ea"/>
                <a:cs typeface="+mn-cs"/>
              </a:rPr>
              <a:t>when angry/hurt/frightened</a:t>
            </a:r>
          </a:p>
          <a:p>
            <a:r>
              <a:rPr lang="en-US" sz="1200" b="0" i="0" kern="1200" dirty="0" smtClean="0">
                <a:solidFill>
                  <a:schemeClr val="tx1"/>
                </a:solidFill>
                <a:latin typeface="+mn-lt"/>
                <a:ea typeface="+mn-ea"/>
                <a:cs typeface="+mn-cs"/>
              </a:rPr>
              <a:t>Why am I feeling so angry/hurt/frightened?</a:t>
            </a:r>
          </a:p>
          <a:p>
            <a:r>
              <a:rPr lang="en-US" sz="1200" b="0" i="0" kern="1200" dirty="0" smtClean="0">
                <a:solidFill>
                  <a:schemeClr val="tx1"/>
                </a:solidFill>
                <a:latin typeface="+mn-lt"/>
                <a:ea typeface="+mn-ea"/>
                <a:cs typeface="+mn-cs"/>
              </a:rPr>
              <a:t>What do I want to change?</a:t>
            </a:r>
          </a:p>
          <a:p>
            <a:r>
              <a:rPr lang="en-US" sz="1200" b="0" i="0" kern="1200" dirty="0" smtClean="0">
                <a:solidFill>
                  <a:schemeClr val="tx1"/>
                </a:solidFill>
                <a:latin typeface="+mn-lt"/>
                <a:ea typeface="+mn-ea"/>
                <a:cs typeface="+mn-cs"/>
              </a:rPr>
              <a:t>What do I need in order to let go of this feeling?</a:t>
            </a:r>
          </a:p>
          <a:p>
            <a:r>
              <a:rPr lang="en-US" sz="1200" b="0" i="0" kern="1200" dirty="0" smtClean="0">
                <a:solidFill>
                  <a:schemeClr val="tx1"/>
                </a:solidFill>
                <a:latin typeface="+mn-lt"/>
                <a:ea typeface="+mn-ea"/>
                <a:cs typeface="+mn-cs"/>
              </a:rPr>
              <a:t>Whose problem is this, really? How much is mine? How much is theirs?</a:t>
            </a:r>
          </a:p>
          <a:p>
            <a:r>
              <a:rPr lang="en-US" sz="1200" b="0" i="0" kern="1200" dirty="0" smtClean="0">
                <a:solidFill>
                  <a:schemeClr val="tx1"/>
                </a:solidFill>
                <a:latin typeface="+mn-lt"/>
                <a:ea typeface="+mn-ea"/>
                <a:cs typeface="+mn-cs"/>
              </a:rPr>
              <a:t>What is the unspoken message I infer from the situation? (e.g. they don't like me, they don't respect me.)</a:t>
            </a:r>
          </a:p>
          <a:p>
            <a:r>
              <a:rPr lang="en-US" sz="1200" b="1" i="0" kern="1200" dirty="0" smtClean="0">
                <a:solidFill>
                  <a:schemeClr val="tx1"/>
                </a:solidFill>
                <a:latin typeface="+mn-lt"/>
                <a:ea typeface="+mn-ea"/>
                <a:cs typeface="+mn-cs"/>
              </a:rPr>
              <a:t>Five goals</a:t>
            </a:r>
          </a:p>
          <a:p>
            <a:r>
              <a:rPr lang="en-US" sz="1200" b="1" i="0" kern="1200" dirty="0" smtClean="0">
                <a:solidFill>
                  <a:schemeClr val="tx1"/>
                </a:solidFill>
                <a:latin typeface="+mn-lt"/>
                <a:ea typeface="+mn-ea"/>
                <a:cs typeface="+mn-cs"/>
              </a:rPr>
              <a:t>in communicating emotions</a:t>
            </a:r>
          </a:p>
          <a:p>
            <a:r>
              <a:rPr lang="en-US" sz="1200" b="0" i="0" kern="1200" dirty="0" smtClean="0">
                <a:solidFill>
                  <a:schemeClr val="tx1"/>
                </a:solidFill>
                <a:latin typeface="+mn-lt"/>
                <a:ea typeface="+mn-ea"/>
                <a:cs typeface="+mn-cs"/>
              </a:rPr>
              <a:t>Aim to avoid the desire to punish or blame. Action?</a:t>
            </a:r>
          </a:p>
          <a:p>
            <a:r>
              <a:rPr lang="en-US" sz="1200" b="0" i="0" kern="1200" dirty="0" smtClean="0">
                <a:solidFill>
                  <a:schemeClr val="tx1"/>
                </a:solidFill>
                <a:latin typeface="+mn-lt"/>
                <a:ea typeface="+mn-ea"/>
                <a:cs typeface="+mn-cs"/>
              </a:rPr>
              <a:t>Aim to improve the situation. Action?</a:t>
            </a:r>
          </a:p>
          <a:p>
            <a:r>
              <a:rPr lang="en-US" sz="1200" b="0" i="0" kern="1200" dirty="0" smtClean="0">
                <a:solidFill>
                  <a:schemeClr val="tx1"/>
                </a:solidFill>
                <a:latin typeface="+mn-lt"/>
                <a:ea typeface="+mn-ea"/>
                <a:cs typeface="+mn-cs"/>
              </a:rPr>
              <a:t>Aim to communicate your feelings appropriately. Action?</a:t>
            </a:r>
          </a:p>
          <a:p>
            <a:r>
              <a:rPr lang="en-US" sz="1200" b="0" i="0" kern="1200" dirty="0" smtClean="0">
                <a:solidFill>
                  <a:schemeClr val="tx1"/>
                </a:solidFill>
                <a:latin typeface="+mn-lt"/>
                <a:ea typeface="+mn-ea"/>
                <a:cs typeface="+mn-cs"/>
              </a:rPr>
              <a:t>Aim to improve the relationship and increase communication. Action?</a:t>
            </a:r>
          </a:p>
          <a:p>
            <a:r>
              <a:rPr lang="en-US" sz="1200" b="0" i="0" kern="1200" dirty="0" smtClean="0">
                <a:solidFill>
                  <a:schemeClr val="tx1"/>
                </a:solidFill>
                <a:latin typeface="+mn-lt"/>
                <a:ea typeface="+mn-ea"/>
                <a:cs typeface="+mn-cs"/>
              </a:rPr>
              <a:t>Aim to avoid repeating the same situation. Action?</a:t>
            </a:r>
          </a:p>
          <a:p>
            <a:r>
              <a:rPr lang="en-US" sz="1200" b="0" i="0" kern="1200" dirty="0" smtClean="0">
                <a:solidFill>
                  <a:schemeClr val="tx1"/>
                </a:solidFill>
                <a:latin typeface="+mn-lt"/>
                <a:ea typeface="+mn-ea"/>
                <a:cs typeface="+mn-cs"/>
              </a:rPr>
              <a:t>If communication is not appropriate, what other action can I take?</a:t>
            </a:r>
          </a:p>
          <a:p>
            <a:r>
              <a:rPr lang="en-US" sz="1200" b="1" i="0" kern="1200" dirty="0" smtClean="0">
                <a:solidFill>
                  <a:schemeClr val="tx1"/>
                </a:solidFill>
                <a:latin typeface="+mn-lt"/>
                <a:ea typeface="+mn-ea"/>
                <a:cs typeface="+mn-cs"/>
              </a:rPr>
              <a:t>Managing emotions - part 2</a:t>
            </a:r>
          </a:p>
          <a:p>
            <a:r>
              <a:rPr lang="en-US" sz="1200" b="1" i="0" kern="1200" dirty="0" smtClean="0">
                <a:solidFill>
                  <a:schemeClr val="tx1"/>
                </a:solidFill>
                <a:latin typeface="+mn-lt"/>
                <a:ea typeface="+mn-ea"/>
                <a:cs typeface="+mn-cs"/>
              </a:rPr>
              <a:t>Handling others</a:t>
            </a:r>
          </a:p>
          <a:p>
            <a:r>
              <a:rPr lang="en-US" sz="1200" b="0" i="0" kern="1200" dirty="0" smtClean="0">
                <a:solidFill>
                  <a:schemeClr val="tx1"/>
                </a:solidFill>
                <a:latin typeface="+mn-lt"/>
                <a:ea typeface="+mn-ea"/>
                <a:cs typeface="+mn-cs"/>
              </a:rPr>
              <a:t>People's behavior occurs for a purpose. They are looking for ways to belong, feel significant, and self-protect. When people perceive a threat for their self-esteem, a downward spiral can begin. People can be led into obstructive behaviors in the faulty belief that this will gain them a place of belonging and significance. How we respond to their difficult behaviors can determine how entrenched these become.</a:t>
            </a:r>
          </a:p>
          <a:p>
            <a:r>
              <a:rPr lang="en-US" sz="1200" b="0" i="0" kern="1200" dirty="0" smtClean="0">
                <a:solidFill>
                  <a:schemeClr val="tx1"/>
                </a:solidFill>
                <a:latin typeface="+mn-lt"/>
                <a:ea typeface="+mn-ea"/>
                <a:cs typeface="+mn-cs"/>
              </a:rPr>
              <a:t>The secret is to break out of the spiral by supporting their real needs without supporting their destructive faulty beliefs, and alienating patterns of reaction.</a:t>
            </a:r>
          </a:p>
          <a:p>
            <a:r>
              <a:rPr lang="en-US" sz="1200" b="0" i="0" kern="1200" dirty="0" smtClean="0">
                <a:solidFill>
                  <a:schemeClr val="tx1"/>
                </a:solidFill>
                <a:latin typeface="+mn-lt"/>
                <a:ea typeface="+mn-ea"/>
                <a:cs typeface="+mn-cs"/>
              </a:rPr>
              <a:t>Difficult Behavior(and the Faulty Belief Behind It)The Downward Spiral Better Alternatives Seeking Attention ("I only belong when I am being noticed."),You feel annoyed and react by coaxing. They stop briefly, and then resume behavior and demands,, perhaps in a new way. Avoid undue attention. Give attention for positive behavior especially when they are not making a bid for it. Support their real contribution and involvement. Power Plays("I only belong when I am in control, when no-one can boss me!").You feel provoked or threatened and react by fighting or giving in. Their aggression is intensified or they comply defiantly. Disengage from the struggle. Help them to use power constructively by enlisting co-operation. Support their self-worth and autonomy. Seeking Revenge ("I am significant only if I make others feel hurt like I do.")You feel hurt by them, and retaliate. They seek further revenge more strongly or with another weapon. Convince them that you respect their needs. Build trusting relationships. Support their need for justice and fairness. Appear Inadequate ("I won't be hurt any more, only if I can convince others not to expect much from me.")You give up, overwhelmed. They respond passively, show no improvement, and stay "victim". Encourage any positive attempt, no matter how small. Focus on assets. Provide bite-sized learning experiences they can succeed at. Support how they feel as a starting place for self-improvement.</a:t>
            </a:r>
          </a:p>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712BF2-97BD-4DAD-A13A-3D9AE3396019}"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712BF2-97BD-4DAD-A13A-3D9AE3396019}"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i="0" kern="1200" dirty="0" smtClean="0">
                <a:solidFill>
                  <a:schemeClr val="tx1"/>
                </a:solidFill>
                <a:latin typeface="+mn-lt"/>
                <a:ea typeface="+mn-ea"/>
                <a:cs typeface="+mn-cs"/>
              </a:rPr>
              <a:t>6. Managing emotions--Handling yourself</a:t>
            </a:r>
          </a:p>
          <a:p>
            <a:r>
              <a:rPr lang="en-US" sz="1200" b="0" i="0" kern="1200" dirty="0" smtClean="0">
                <a:solidFill>
                  <a:schemeClr val="tx1"/>
                </a:solidFill>
                <a:latin typeface="+mn-lt"/>
                <a:ea typeface="+mn-ea"/>
                <a:cs typeface="+mn-cs"/>
              </a:rPr>
              <a:t>5 Questions + 5 Goals</a:t>
            </a:r>
          </a:p>
          <a:p>
            <a:r>
              <a:rPr lang="en-US" sz="1200" b="0" i="0" kern="1200" dirty="0" smtClean="0">
                <a:solidFill>
                  <a:schemeClr val="tx1"/>
                </a:solidFill>
                <a:latin typeface="+mn-lt"/>
                <a:ea typeface="+mn-ea"/>
                <a:cs typeface="+mn-cs"/>
              </a:rPr>
              <a:t>Don't indulge</a:t>
            </a:r>
          </a:p>
          <a:p>
            <a:r>
              <a:rPr lang="en-US" sz="1200" b="0" i="0" kern="1200" dirty="0" smtClean="0">
                <a:solidFill>
                  <a:schemeClr val="tx1"/>
                </a:solidFill>
                <a:latin typeface="+mn-lt"/>
                <a:ea typeface="+mn-ea"/>
                <a:cs typeface="+mn-cs"/>
              </a:rPr>
              <a:t>Don't deny</a:t>
            </a:r>
          </a:p>
          <a:p>
            <a:r>
              <a:rPr lang="en-US" sz="1200" b="0" i="0" kern="1200" dirty="0" smtClean="0">
                <a:solidFill>
                  <a:schemeClr val="tx1"/>
                </a:solidFill>
                <a:latin typeface="+mn-lt"/>
                <a:ea typeface="+mn-ea"/>
                <a:cs typeface="+mn-cs"/>
              </a:rPr>
              <a:t>Create richer relationships</a:t>
            </a:r>
          </a:p>
          <a:p>
            <a:r>
              <a:rPr lang="en-US" sz="1200" b="0" i="0" kern="1200" dirty="0" smtClean="0">
                <a:solidFill>
                  <a:schemeClr val="tx1"/>
                </a:solidFill>
                <a:latin typeface="+mn-lt"/>
                <a:ea typeface="+mn-ea"/>
                <a:cs typeface="+mn-cs"/>
              </a:rPr>
              <a:t>Print out the questionnaire below to complete the following:</a:t>
            </a:r>
          </a:p>
          <a:p>
            <a:r>
              <a:rPr lang="en-US" sz="1200" b="1" i="0" kern="1200" dirty="0" smtClean="0">
                <a:solidFill>
                  <a:schemeClr val="tx1"/>
                </a:solidFill>
                <a:latin typeface="+mn-lt"/>
                <a:ea typeface="+mn-ea"/>
                <a:cs typeface="+mn-cs"/>
              </a:rPr>
              <a:t>Five questions</a:t>
            </a:r>
          </a:p>
          <a:p>
            <a:r>
              <a:rPr lang="en-US" sz="1200" b="1" i="0" kern="1200" dirty="0" smtClean="0">
                <a:solidFill>
                  <a:schemeClr val="tx1"/>
                </a:solidFill>
                <a:latin typeface="+mn-lt"/>
                <a:ea typeface="+mn-ea"/>
                <a:cs typeface="+mn-cs"/>
              </a:rPr>
              <a:t>when angry/hurt/frightened</a:t>
            </a:r>
          </a:p>
          <a:p>
            <a:r>
              <a:rPr lang="en-US" sz="1200" b="0" i="0" kern="1200" dirty="0" smtClean="0">
                <a:solidFill>
                  <a:schemeClr val="tx1"/>
                </a:solidFill>
                <a:latin typeface="+mn-lt"/>
                <a:ea typeface="+mn-ea"/>
                <a:cs typeface="+mn-cs"/>
              </a:rPr>
              <a:t>Why am I feeling so angry/hurt/frightened?</a:t>
            </a:r>
          </a:p>
          <a:p>
            <a:r>
              <a:rPr lang="en-US" sz="1200" b="0" i="0" kern="1200" dirty="0" smtClean="0">
                <a:solidFill>
                  <a:schemeClr val="tx1"/>
                </a:solidFill>
                <a:latin typeface="+mn-lt"/>
                <a:ea typeface="+mn-ea"/>
                <a:cs typeface="+mn-cs"/>
              </a:rPr>
              <a:t>What do I want to change?</a:t>
            </a:r>
          </a:p>
          <a:p>
            <a:r>
              <a:rPr lang="en-US" sz="1200" b="0" i="0" kern="1200" dirty="0" smtClean="0">
                <a:solidFill>
                  <a:schemeClr val="tx1"/>
                </a:solidFill>
                <a:latin typeface="+mn-lt"/>
                <a:ea typeface="+mn-ea"/>
                <a:cs typeface="+mn-cs"/>
              </a:rPr>
              <a:t>What do I need in order to let go of this feeling?</a:t>
            </a:r>
          </a:p>
          <a:p>
            <a:r>
              <a:rPr lang="en-US" sz="1200" b="0" i="0" kern="1200" dirty="0" smtClean="0">
                <a:solidFill>
                  <a:schemeClr val="tx1"/>
                </a:solidFill>
                <a:latin typeface="+mn-lt"/>
                <a:ea typeface="+mn-ea"/>
                <a:cs typeface="+mn-cs"/>
              </a:rPr>
              <a:t>Whose problem is this, really? How much is mine? How much is theirs?</a:t>
            </a:r>
          </a:p>
          <a:p>
            <a:r>
              <a:rPr lang="en-US" sz="1200" b="0" i="0" kern="1200" dirty="0" smtClean="0">
                <a:solidFill>
                  <a:schemeClr val="tx1"/>
                </a:solidFill>
                <a:latin typeface="+mn-lt"/>
                <a:ea typeface="+mn-ea"/>
                <a:cs typeface="+mn-cs"/>
              </a:rPr>
              <a:t>What is the unspoken message I infer from the situation? (e.g. they don't like me, they don't respect me.)</a:t>
            </a:r>
          </a:p>
          <a:p>
            <a:r>
              <a:rPr lang="en-US" sz="1200" b="1" i="0" kern="1200" dirty="0" smtClean="0">
                <a:solidFill>
                  <a:schemeClr val="tx1"/>
                </a:solidFill>
                <a:latin typeface="+mn-lt"/>
                <a:ea typeface="+mn-ea"/>
                <a:cs typeface="+mn-cs"/>
              </a:rPr>
              <a:t>Five goals</a:t>
            </a:r>
          </a:p>
          <a:p>
            <a:r>
              <a:rPr lang="en-US" sz="1200" b="1" i="0" kern="1200" dirty="0" smtClean="0">
                <a:solidFill>
                  <a:schemeClr val="tx1"/>
                </a:solidFill>
                <a:latin typeface="+mn-lt"/>
                <a:ea typeface="+mn-ea"/>
                <a:cs typeface="+mn-cs"/>
              </a:rPr>
              <a:t>in communicating emotions</a:t>
            </a:r>
          </a:p>
          <a:p>
            <a:r>
              <a:rPr lang="en-US" sz="1200" b="0" i="0" kern="1200" dirty="0" smtClean="0">
                <a:solidFill>
                  <a:schemeClr val="tx1"/>
                </a:solidFill>
                <a:latin typeface="+mn-lt"/>
                <a:ea typeface="+mn-ea"/>
                <a:cs typeface="+mn-cs"/>
              </a:rPr>
              <a:t>Aim to avoid the desire to punish or blame. Action?</a:t>
            </a:r>
          </a:p>
          <a:p>
            <a:r>
              <a:rPr lang="en-US" sz="1200" b="0" i="0" kern="1200" dirty="0" smtClean="0">
                <a:solidFill>
                  <a:schemeClr val="tx1"/>
                </a:solidFill>
                <a:latin typeface="+mn-lt"/>
                <a:ea typeface="+mn-ea"/>
                <a:cs typeface="+mn-cs"/>
              </a:rPr>
              <a:t>Aim to improve the situation. Action?</a:t>
            </a:r>
          </a:p>
          <a:p>
            <a:r>
              <a:rPr lang="en-US" sz="1200" b="0" i="0" kern="1200" dirty="0" smtClean="0">
                <a:solidFill>
                  <a:schemeClr val="tx1"/>
                </a:solidFill>
                <a:latin typeface="+mn-lt"/>
                <a:ea typeface="+mn-ea"/>
                <a:cs typeface="+mn-cs"/>
              </a:rPr>
              <a:t>Aim to communicate your feelings appropriately. Action?</a:t>
            </a:r>
          </a:p>
          <a:p>
            <a:r>
              <a:rPr lang="en-US" sz="1200" b="0" i="0" kern="1200" dirty="0" smtClean="0">
                <a:solidFill>
                  <a:schemeClr val="tx1"/>
                </a:solidFill>
                <a:latin typeface="+mn-lt"/>
                <a:ea typeface="+mn-ea"/>
                <a:cs typeface="+mn-cs"/>
              </a:rPr>
              <a:t>Aim to improve the relationship and increase communication. Action?</a:t>
            </a:r>
          </a:p>
          <a:p>
            <a:r>
              <a:rPr lang="en-US" sz="1200" b="0" i="0" kern="1200" dirty="0" smtClean="0">
                <a:solidFill>
                  <a:schemeClr val="tx1"/>
                </a:solidFill>
                <a:latin typeface="+mn-lt"/>
                <a:ea typeface="+mn-ea"/>
                <a:cs typeface="+mn-cs"/>
              </a:rPr>
              <a:t>Aim to avoid repeating the same situation. Action?</a:t>
            </a:r>
          </a:p>
          <a:p>
            <a:r>
              <a:rPr lang="en-US" sz="1200" b="0" i="0" kern="1200" dirty="0" smtClean="0">
                <a:solidFill>
                  <a:schemeClr val="tx1"/>
                </a:solidFill>
                <a:latin typeface="+mn-lt"/>
                <a:ea typeface="+mn-ea"/>
                <a:cs typeface="+mn-cs"/>
              </a:rPr>
              <a:t>If communication is not appropriate, what other action can I take?</a:t>
            </a:r>
          </a:p>
          <a:p>
            <a:r>
              <a:rPr lang="en-US" sz="1200" b="1" i="0" kern="1200" dirty="0" smtClean="0">
                <a:solidFill>
                  <a:schemeClr val="tx1"/>
                </a:solidFill>
                <a:latin typeface="+mn-lt"/>
                <a:ea typeface="+mn-ea"/>
                <a:cs typeface="+mn-cs"/>
              </a:rPr>
              <a:t>Managing emotions - part 2</a:t>
            </a:r>
          </a:p>
          <a:p>
            <a:r>
              <a:rPr lang="en-US" sz="1200" b="1" i="0" kern="1200" dirty="0" smtClean="0">
                <a:solidFill>
                  <a:schemeClr val="tx1"/>
                </a:solidFill>
                <a:latin typeface="+mn-lt"/>
                <a:ea typeface="+mn-ea"/>
                <a:cs typeface="+mn-cs"/>
              </a:rPr>
              <a:t>Handling others</a:t>
            </a:r>
          </a:p>
          <a:p>
            <a:r>
              <a:rPr lang="en-US" sz="1200" b="0" i="0" kern="1200" dirty="0" smtClean="0">
                <a:solidFill>
                  <a:schemeClr val="tx1"/>
                </a:solidFill>
                <a:latin typeface="+mn-lt"/>
                <a:ea typeface="+mn-ea"/>
                <a:cs typeface="+mn-cs"/>
              </a:rPr>
              <a:t>People's behavior occurs for a purpose. They are looking for ways to belong, feel significant, and self-protect. When people perceive a threat for their self-esteem, a downward spiral can begin. People can be led into obstructive behaviors in the faulty belief that this will gain them a place of belonging and significance. How we respond to their difficult behaviors can determine how entrenched these become.</a:t>
            </a:r>
          </a:p>
          <a:p>
            <a:r>
              <a:rPr lang="en-US" sz="1200" b="0" i="0" kern="1200" dirty="0" smtClean="0">
                <a:solidFill>
                  <a:schemeClr val="tx1"/>
                </a:solidFill>
                <a:latin typeface="+mn-lt"/>
                <a:ea typeface="+mn-ea"/>
                <a:cs typeface="+mn-cs"/>
              </a:rPr>
              <a:t>The secret is to break out of the spiral by supporting their real needs without supporting their destructive faulty beliefs, and alienating patterns of reaction.</a:t>
            </a:r>
          </a:p>
          <a:p>
            <a:r>
              <a:rPr lang="en-US" sz="1200" b="0" i="0" kern="1200" dirty="0" smtClean="0">
                <a:solidFill>
                  <a:schemeClr val="tx1"/>
                </a:solidFill>
                <a:latin typeface="+mn-lt"/>
                <a:ea typeface="+mn-ea"/>
                <a:cs typeface="+mn-cs"/>
              </a:rPr>
              <a:t>Difficult Behavior(and the Faulty Belief Behind It)The Downward Spiral Better Alternatives Seeking Attention ("I only belong when I am being noticed."),You feel annoyed and react by coaxing. They stop briefly, and then resume behavior and demands,, perhaps in a new way. Avoid undue attention. Give attention for positive behavior especially when they are not making a bid for it. Support their real contribution and involvement. Power Plays("I only belong when I am in control, when no-one can boss me!").You feel provoked or threatened and react by fighting or giving in. Their aggression is intensified or they comply defiantly. Disengage from the struggle. Help them to use power constructively by enlisting co-operation. Support their self-worth and autonomy. Seeking Revenge ("I am significant only if I make others feel hurt like I do.")You feel hurt by them, and retaliate. They seek further revenge more strongly or with another weapon. Convince them that you respect their needs. Build trusting relationships. Support their need for justice and fairness. Appear Inadequate ("I won't be hurt any more, only if I can convince others not to expect much from me.")You give up, overwhelmed. They respond passively, show no improvement, and stay "victim". Encourage any positive attempt, no matter how small. Focus on assets. Provide bite-sized learning experiences they can succeed at. Support how they feel as a starting place for self-improvement.</a:t>
            </a:r>
          </a:p>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712BF2-97BD-4DAD-A13A-3D9AE3396019}"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92500" lnSpcReduction="20000"/>
          </a:bodyPr>
          <a:lstStyle/>
          <a:p>
            <a:r>
              <a:rPr lang="en-US" sz="1200" b="1" dirty="0" smtClean="0"/>
              <a:t>Conflict is the Stuff of Life</a:t>
            </a:r>
            <a:r>
              <a:rPr lang="en-US" sz="1200" dirty="0" smtClean="0"/>
              <a:t>. </a:t>
            </a:r>
          </a:p>
          <a:p>
            <a:endParaRPr lang="en-US" sz="800" dirty="0" smtClean="0"/>
          </a:p>
          <a:p>
            <a:r>
              <a:rPr lang="en-US" sz="1200" dirty="0" smtClean="0"/>
              <a:t>Have you ever had a conflict and wished you could have handled it better?</a:t>
            </a:r>
          </a:p>
          <a:p>
            <a:endParaRPr lang="en-US" sz="800" b="1" dirty="0" smtClean="0"/>
          </a:p>
          <a:p>
            <a:r>
              <a:rPr lang="en-US" sz="1200" b="1" dirty="0" smtClean="0"/>
              <a:t>How can you resolve conflicts more successfully?</a:t>
            </a:r>
          </a:p>
          <a:p>
            <a:endParaRPr lang="en-US" sz="1200" b="1" dirty="0" smtClean="0"/>
          </a:p>
          <a:p>
            <a:r>
              <a:rPr lang="en-US" sz="1200" dirty="0" smtClean="0"/>
              <a:t>This course will help teach you the Conflict Resolution skills of effective communication to help you build more unified organizations and more rewarding relationships. </a:t>
            </a:r>
          </a:p>
          <a:p>
            <a:pPr marL="342900" lvl="0" indent="-342900">
              <a:spcBef>
                <a:spcPct val="20000"/>
              </a:spcBef>
              <a:defRPr/>
            </a:pPr>
            <a:endParaRPr lang="en-US" sz="800" dirty="0" smtClean="0"/>
          </a:p>
          <a:p>
            <a:r>
              <a:rPr lang="en-US" sz="1200" dirty="0" smtClean="0"/>
              <a:t>Conflict resolution skills enable us to bypass personal differences and to open up to possibilities. The skills of conflict resolution draw us closer to other people, as we jointly search for fair solutions and balanced needs. It involves a powerful shift from adversaries to co-operative partners. In this shift each person benefits.</a:t>
            </a:r>
          </a:p>
          <a:p>
            <a:endParaRPr lang="en-US" sz="800" b="1" dirty="0" smtClean="0"/>
          </a:p>
          <a:p>
            <a:r>
              <a:rPr lang="en-US" sz="1200" b="1" i="0" kern="1200" smtClean="0">
                <a:solidFill>
                  <a:schemeClr val="tx1"/>
                </a:solidFill>
                <a:latin typeface="+mn-lt"/>
                <a:ea typeface="+mn-ea"/>
                <a:cs typeface="+mn-cs"/>
              </a:rPr>
              <a:t>Conflict </a:t>
            </a:r>
            <a:r>
              <a:rPr lang="en-US" sz="1200" b="1" i="0" kern="1200" dirty="0" smtClean="0">
                <a:solidFill>
                  <a:schemeClr val="tx1"/>
                </a:solidFill>
                <a:latin typeface="+mn-lt"/>
                <a:ea typeface="+mn-ea"/>
                <a:cs typeface="+mn-cs"/>
              </a:rPr>
              <a:t>Resolution Skills Create Better Work Climates and More Fulfilling Relationships</a:t>
            </a:r>
          </a:p>
          <a:p>
            <a:endParaRPr lang="en-US" sz="1200" b="0" i="0" kern="1200" dirty="0" smtClean="0">
              <a:solidFill>
                <a:schemeClr val="tx1"/>
              </a:solidFill>
              <a:latin typeface="+mn-lt"/>
              <a:ea typeface="+mn-ea"/>
              <a:cs typeface="+mn-cs"/>
            </a:endParaRPr>
          </a:p>
          <a:p>
            <a:r>
              <a:rPr lang="en-US" sz="1200" dirty="0" smtClean="0"/>
              <a:t>For an organization, skilful conflict-handling is an important tool. Conflict can be seen as an opportunity for learning more about the company - its bottle-necks and inefficiencies, as well as its areas of expertise. The benefits of conflict often go unrecognized when staff and management react with "fight" or "flight". To benefit from conflict we need to “Flow", this way requires Conflict Resolution skills.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As you work through these online course modules, you will learn basic skills of Conflict Resolution. You will find these skills transfer very easily. You can use the same skills in your personal life as your professional life. The skills taught in this course are the same  whether you utilizing them to resolve conflict in a community, a national organization or your own workplace.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Enjoy the journey.</a:t>
            </a:r>
          </a:p>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i="0" kern="1200" dirty="0" smtClean="0">
                <a:solidFill>
                  <a:schemeClr val="tx1"/>
                </a:solidFill>
                <a:latin typeface="+mn-lt"/>
                <a:ea typeface="+mn-ea"/>
                <a:cs typeface="+mn-cs"/>
              </a:rPr>
              <a:t>7. Willingness to resolve</a:t>
            </a:r>
          </a:p>
          <a:p>
            <a:r>
              <a:rPr lang="en-US" sz="1200" b="1" i="0" kern="1200" dirty="0" smtClean="0">
                <a:solidFill>
                  <a:schemeClr val="tx1"/>
                </a:solidFill>
                <a:latin typeface="+mn-lt"/>
                <a:ea typeface="+mn-ea"/>
                <a:cs typeface="+mn-cs"/>
              </a:rPr>
              <a:t>Projection and shadow</a:t>
            </a:r>
          </a:p>
          <a:p>
            <a:r>
              <a:rPr lang="en-US" sz="1200" b="0" i="0" kern="1200" dirty="0" smtClean="0">
                <a:solidFill>
                  <a:schemeClr val="tx1"/>
                </a:solidFill>
                <a:latin typeface="+mn-lt"/>
                <a:ea typeface="+mn-ea"/>
                <a:cs typeface="+mn-cs"/>
              </a:rPr>
              <a:t>Does the situation inform or inflame?</a:t>
            </a:r>
          </a:p>
          <a:p>
            <a:r>
              <a:rPr lang="en-US" sz="1200" b="1" i="0" kern="1200" dirty="0" smtClean="0">
                <a:solidFill>
                  <a:schemeClr val="tx1"/>
                </a:solidFill>
                <a:latin typeface="+mn-lt"/>
                <a:ea typeface="+mn-ea"/>
                <a:cs typeface="+mn-cs"/>
              </a:rPr>
              <a:t>The Opportunity</a:t>
            </a:r>
          </a:p>
          <a:p>
            <a:r>
              <a:rPr lang="en-US" sz="1200" b="0" i="0" kern="1200" dirty="0" smtClean="0">
                <a:solidFill>
                  <a:schemeClr val="tx1"/>
                </a:solidFill>
                <a:latin typeface="+mn-lt"/>
                <a:ea typeface="+mn-ea"/>
                <a:cs typeface="+mn-cs"/>
              </a:rPr>
              <a:t>The more someone inflames me, angers or upsets me, the more I know I have something to learn about myself from that person. In particular, I need to see where projection from my shadow side has interfered with my willingness to resolve.</a:t>
            </a:r>
          </a:p>
          <a:p>
            <a:r>
              <a:rPr lang="en-US" sz="1200" b="1" i="0" kern="1200" dirty="0" smtClean="0">
                <a:solidFill>
                  <a:schemeClr val="tx1"/>
                </a:solidFill>
                <a:latin typeface="+mn-lt"/>
                <a:ea typeface="+mn-ea"/>
                <a:cs typeface="+mn-cs"/>
              </a:rPr>
              <a:t>Projection</a:t>
            </a:r>
          </a:p>
          <a:p>
            <a:r>
              <a:rPr lang="en-US" sz="1200" b="0" i="0" kern="1200" dirty="0" smtClean="0">
                <a:solidFill>
                  <a:schemeClr val="tx1"/>
                </a:solidFill>
                <a:latin typeface="+mn-lt"/>
                <a:ea typeface="+mn-ea"/>
                <a:cs typeface="+mn-cs"/>
              </a:rPr>
              <a:t>Projection is when we see our own thoughts and feelings in the minds and behavior of others and not in ourselves. We push something about ourselves out of our awareness and instead see it coming towards us from others. We see that X is angry with us and we feel hurt. We don't recognize that we are angry with X and would like to hurt X. It's very similar to film projection. The movie going on in our heads is projected out onto the people around us. Each of us builds, in this way, a highly personalized world. Greater self- awareness is necessary if we are to see reality.</a:t>
            </a:r>
          </a:p>
          <a:p>
            <a:r>
              <a:rPr lang="en-US" sz="1200" b="1" i="0" kern="1200" dirty="0" smtClean="0">
                <a:solidFill>
                  <a:schemeClr val="tx1"/>
                </a:solidFill>
                <a:latin typeface="+mn-lt"/>
                <a:ea typeface="+mn-ea"/>
                <a:cs typeface="+mn-cs"/>
              </a:rPr>
              <a:t>Persona and shadow</a:t>
            </a:r>
          </a:p>
          <a:p>
            <a:r>
              <a:rPr lang="en-US" sz="1200" b="0" i="0" kern="1200" dirty="0" smtClean="0">
                <a:solidFill>
                  <a:schemeClr val="tx1"/>
                </a:solidFill>
                <a:latin typeface="+mn-lt"/>
                <a:ea typeface="+mn-ea"/>
                <a:cs typeface="+mn-cs"/>
              </a:rPr>
              <a:t>Psychologist, Carl Jung, used the word "Persona" to describe the conscious aspects of personality, good and bad aspects which are known to the person. Jung called the unknown side of who we are "shadow".</a:t>
            </a:r>
          </a:p>
          <a:p>
            <a:r>
              <a:rPr lang="en-US" sz="1200" b="1" kern="1200" dirty="0" smtClean="0">
                <a:solidFill>
                  <a:schemeClr val="tx1"/>
                </a:solidFill>
                <a:latin typeface="+mn-lt"/>
                <a:ea typeface="+mn-ea"/>
                <a:cs typeface="+mn-cs"/>
              </a:rPr>
              <a:t>Persona:</a:t>
            </a:r>
            <a:r>
              <a:rPr lang="en-US" sz="1200" kern="1200" dirty="0" smtClean="0">
                <a:solidFill>
                  <a:schemeClr val="tx1"/>
                </a:solidFill>
                <a:latin typeface="+mn-lt"/>
                <a:ea typeface="+mn-ea"/>
                <a:cs typeface="+mn-cs"/>
              </a:rPr>
              <a:t> My self-image. Things I accept are true about myself. My conscious desires, wants, feelings, intentions and beliefs. Shadow</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Potential I have not unfolded. Aspects of myself I'm not ready to know about. My unconscious wants and dislikes. Emotional responses that are too painful to fully experience. Abilities/ talents I'm not ready to accept or express. Shadow</a:t>
            </a:r>
            <a:r>
              <a:rPr lang="en-US" sz="1200" b="1" i="0" kern="1200" dirty="0" smtClean="0">
                <a:solidFill>
                  <a:schemeClr val="tx1"/>
                </a:solidFill>
                <a:latin typeface="+mn-lt"/>
                <a:ea typeface="+mn-ea"/>
                <a:cs typeface="+mn-cs"/>
              </a:rPr>
              <a:t> hugging and boxing</a:t>
            </a:r>
          </a:p>
          <a:p>
            <a:r>
              <a:rPr lang="en-US" sz="1200" b="0" i="0" kern="1200" dirty="0" smtClean="0">
                <a:solidFill>
                  <a:schemeClr val="tx1"/>
                </a:solidFill>
                <a:latin typeface="+mn-lt"/>
                <a:ea typeface="+mn-ea"/>
                <a:cs typeface="+mn-cs"/>
              </a:rPr>
              <a:t>Extreme attachment or rejection are both signs that our shadow has us in its hold. If we are overly attached to someone because of desirable qualities that we see in him/her and deny in ourselves we are SHADOW HUGGING. If we are overly rejecting of undesirable qualities in someone or something that we deny in ourselves we are SHADOW BOXING.</a:t>
            </a:r>
          </a:p>
          <a:p>
            <a:r>
              <a:rPr lang="en-US" sz="1200" b="1" kern="1200" dirty="0" smtClean="0">
                <a:solidFill>
                  <a:schemeClr val="tx1"/>
                </a:solidFill>
                <a:latin typeface="+mn-lt"/>
                <a:ea typeface="+mn-ea"/>
                <a:cs typeface="+mn-cs"/>
              </a:rPr>
              <a:t>The hook the</a:t>
            </a:r>
            <a:r>
              <a:rPr lang="en-US" sz="1200" kern="1200" dirty="0" smtClean="0">
                <a:solidFill>
                  <a:schemeClr val="tx1"/>
                </a:solidFill>
                <a:latin typeface="+mn-lt"/>
                <a:ea typeface="+mn-ea"/>
                <a:cs typeface="+mn-cs"/>
              </a:rPr>
              <a:t> behavior in the other person that is inflaming me, is in itself a neutral event. My projection gets caught on this hook. The</a:t>
            </a:r>
            <a:r>
              <a:rPr lang="en-US" sz="1200" b="1" kern="1200" dirty="0" smtClean="0">
                <a:solidFill>
                  <a:schemeClr val="tx1"/>
                </a:solidFill>
                <a:latin typeface="+mn-lt"/>
                <a:ea typeface="+mn-ea"/>
                <a:cs typeface="+mn-cs"/>
              </a:rPr>
              <a:t> symptom my</a:t>
            </a:r>
            <a:r>
              <a:rPr lang="en-US" sz="1200" kern="1200" dirty="0" smtClean="0">
                <a:solidFill>
                  <a:schemeClr val="tx1"/>
                </a:solidFill>
                <a:latin typeface="+mn-lt"/>
                <a:ea typeface="+mn-ea"/>
                <a:cs typeface="+mn-cs"/>
              </a:rPr>
              <a:t> emotional reaction (usually variations on anger or hurt).</a:t>
            </a:r>
            <a:r>
              <a:rPr lang="en-US" sz="1200" b="1" kern="1200" dirty="0" smtClean="0">
                <a:solidFill>
                  <a:schemeClr val="tx1"/>
                </a:solidFill>
                <a:latin typeface="+mn-lt"/>
                <a:ea typeface="+mn-ea"/>
                <a:cs typeface="+mn-cs"/>
              </a:rPr>
              <a:t>The projection the</a:t>
            </a:r>
            <a:r>
              <a:rPr lang="en-US" sz="1200" kern="1200" dirty="0" smtClean="0">
                <a:solidFill>
                  <a:schemeClr val="tx1"/>
                </a:solidFill>
                <a:latin typeface="+mn-lt"/>
                <a:ea typeface="+mn-ea"/>
                <a:cs typeface="+mn-cs"/>
              </a:rPr>
              <a:t> part of my shadow that is causing my strong reaction. Acknowledgement</a:t>
            </a:r>
            <a:endParaRPr lang="en-US" sz="1200" b="1"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To be willing to resolve, we need to acknowledge our projection. Consider:</a:t>
            </a:r>
          </a:p>
          <a:p>
            <a:r>
              <a:rPr lang="en-US" sz="1200" b="0" i="0" kern="1200" dirty="0" smtClean="0">
                <a:solidFill>
                  <a:schemeClr val="tx1"/>
                </a:solidFill>
                <a:latin typeface="+mn-lt"/>
                <a:ea typeface="+mn-ea"/>
                <a:cs typeface="+mn-cs"/>
              </a:rPr>
              <a:t>Suppressed needs e.g. Failing to recognize my need for companionship, I am deeply hurt when a friend postpones time we'd planned to be together.</a:t>
            </a:r>
          </a:p>
          <a:p>
            <a:r>
              <a:rPr lang="en-US" sz="1200" b="0" i="0" kern="1200" dirty="0" smtClean="0">
                <a:solidFill>
                  <a:schemeClr val="tx1"/>
                </a:solidFill>
                <a:latin typeface="+mn-lt"/>
                <a:ea typeface="+mn-ea"/>
                <a:cs typeface="+mn-cs"/>
              </a:rPr>
              <a:t>Unresolved personal history e.g. If I was seriously let down as a child I may become really wild when people don't do what they promised.</a:t>
            </a:r>
          </a:p>
          <a:p>
            <a:r>
              <a:rPr lang="en-US" sz="1200" b="0" i="0" kern="1200" dirty="0" smtClean="0">
                <a:solidFill>
                  <a:schemeClr val="tx1"/>
                </a:solidFill>
                <a:latin typeface="+mn-lt"/>
                <a:ea typeface="+mn-ea"/>
                <a:cs typeface="+mn-cs"/>
              </a:rPr>
              <a:t>Unacceptable qualities e.g. Because I don't accept my own anger, I don't accept it in others.</a:t>
            </a:r>
          </a:p>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712BF2-97BD-4DAD-A13A-3D9AE3396019}"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712BF2-97BD-4DAD-A13A-3D9AE3396019}"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i="0" kern="1200" dirty="0" smtClean="0">
                <a:solidFill>
                  <a:schemeClr val="tx1"/>
                </a:solidFill>
                <a:latin typeface="+mn-lt"/>
                <a:ea typeface="+mn-ea"/>
                <a:cs typeface="+mn-cs"/>
              </a:rPr>
              <a:t>8. Mapping the conflict</a:t>
            </a:r>
          </a:p>
          <a:p>
            <a:r>
              <a:rPr lang="en-US" sz="1200" b="0" i="0" kern="1200" dirty="0" smtClean="0">
                <a:solidFill>
                  <a:schemeClr val="tx1"/>
                </a:solidFill>
                <a:latin typeface="+mn-lt"/>
                <a:ea typeface="+mn-ea"/>
                <a:cs typeface="+mn-cs"/>
              </a:rPr>
              <a:t>Define briefly the issue, the problem area, or conflict in neutral terms that all would agree on and that doesn't invite a "yes/no" answer e.g. "Filing" not "Should Sal do filing?"</a:t>
            </a:r>
          </a:p>
          <a:p>
            <a:r>
              <a:rPr lang="en-US" sz="1200" b="0" i="0" kern="1200" dirty="0" smtClean="0">
                <a:solidFill>
                  <a:schemeClr val="tx1"/>
                </a:solidFill>
                <a:latin typeface="+mn-lt"/>
                <a:ea typeface="+mn-ea"/>
                <a:cs typeface="+mn-cs"/>
              </a:rPr>
              <a:t>Alongside </a:t>
            </a:r>
            <a:r>
              <a:rPr lang="en-US" sz="1200" b="1" i="0" kern="1200" dirty="0" smtClean="0">
                <a:solidFill>
                  <a:schemeClr val="tx1"/>
                </a:solidFill>
                <a:latin typeface="+mn-lt"/>
                <a:ea typeface="+mn-ea"/>
                <a:cs typeface="+mn-cs"/>
              </a:rPr>
              <a:t>Who</a:t>
            </a:r>
            <a:r>
              <a:rPr lang="en-US" sz="1200" b="0" i="0" kern="1200" dirty="0" smtClean="0">
                <a:solidFill>
                  <a:schemeClr val="tx1"/>
                </a:solidFill>
                <a:latin typeface="+mn-lt"/>
                <a:ea typeface="+mn-ea"/>
                <a:cs typeface="+mn-cs"/>
              </a:rPr>
              <a:t>: write down the name of each important person or group.</a:t>
            </a:r>
          </a:p>
          <a:p>
            <a:r>
              <a:rPr lang="en-US" sz="1200" b="0" i="0" kern="1200" dirty="0" smtClean="0">
                <a:solidFill>
                  <a:schemeClr val="tx1"/>
                </a:solidFill>
                <a:latin typeface="+mn-lt"/>
                <a:ea typeface="+mn-ea"/>
                <a:cs typeface="+mn-cs"/>
              </a:rPr>
              <a:t>Write down each person's or group's needs. What motivates him/her?</a:t>
            </a:r>
          </a:p>
          <a:p>
            <a:r>
              <a:rPr lang="en-US" sz="1200" b="0" i="0" kern="1200" dirty="0" smtClean="0">
                <a:solidFill>
                  <a:schemeClr val="tx1"/>
                </a:solidFill>
                <a:latin typeface="+mn-lt"/>
                <a:ea typeface="+mn-ea"/>
                <a:cs typeface="+mn-cs"/>
              </a:rPr>
              <a:t>Write down each person's or group's fears, concerns, or anxieties.</a:t>
            </a:r>
          </a:p>
          <a:p>
            <a:r>
              <a:rPr lang="en-US" sz="1200" b="0" i="0" kern="1200" dirty="0" smtClean="0">
                <a:solidFill>
                  <a:schemeClr val="tx1"/>
                </a:solidFill>
                <a:latin typeface="+mn-lt"/>
                <a:ea typeface="+mn-ea"/>
                <a:cs typeface="+mn-cs"/>
              </a:rPr>
              <a:t>Be prepared to change the statement of the issue, as your understanding of it evolves through discussion or to draw up other maps of related issues that arise. You may need more space for writing all the significant needs and fears than the table below allows.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Issue:</a:t>
            </a:r>
          </a:p>
          <a:p>
            <a:r>
              <a:rPr lang="en-US" sz="1200" b="1" i="0" kern="1200" dirty="0" smtClean="0">
                <a:solidFill>
                  <a:schemeClr val="tx1"/>
                </a:solidFill>
                <a:latin typeface="+mn-lt"/>
                <a:ea typeface="+mn-ea"/>
                <a:cs typeface="+mn-cs"/>
              </a:rPr>
              <a:t>Who:</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Needs:</a:t>
            </a:r>
          </a:p>
          <a:p>
            <a:r>
              <a:rPr lang="en-US" sz="1200" b="0" i="0" kern="1200" dirty="0" smtClean="0">
                <a:solidFill>
                  <a:schemeClr val="tx1"/>
                </a:solidFill>
                <a:latin typeface="+mn-lt"/>
                <a:ea typeface="+mn-ea"/>
                <a:cs typeface="+mn-cs"/>
              </a:rPr>
              <a:t>Fears:</a:t>
            </a:r>
          </a:p>
          <a:p>
            <a:r>
              <a:rPr lang="en-US" sz="1200" b="1" i="0" kern="1200" dirty="0" smtClean="0">
                <a:solidFill>
                  <a:schemeClr val="tx1"/>
                </a:solidFill>
                <a:latin typeface="+mn-lt"/>
                <a:ea typeface="+mn-ea"/>
                <a:cs typeface="+mn-cs"/>
              </a:rPr>
              <a:t>Who:</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Needs:</a:t>
            </a:r>
          </a:p>
          <a:p>
            <a:r>
              <a:rPr lang="en-US" sz="1200" b="0" i="0" kern="1200" dirty="0" smtClean="0">
                <a:solidFill>
                  <a:schemeClr val="tx1"/>
                </a:solidFill>
                <a:latin typeface="+mn-lt"/>
                <a:ea typeface="+mn-ea"/>
                <a:cs typeface="+mn-cs"/>
              </a:rPr>
              <a:t>Fears:</a:t>
            </a:r>
          </a:p>
          <a:p>
            <a:r>
              <a:rPr lang="en-US" sz="1200" b="1" i="0" kern="1200" dirty="0" smtClean="0">
                <a:solidFill>
                  <a:schemeClr val="tx1"/>
                </a:solidFill>
                <a:latin typeface="+mn-lt"/>
                <a:ea typeface="+mn-ea"/>
                <a:cs typeface="+mn-cs"/>
              </a:rPr>
              <a:t>Who:</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Needs:</a:t>
            </a:r>
          </a:p>
          <a:p>
            <a:r>
              <a:rPr lang="en-US" sz="1200" b="0" i="0" kern="1200" dirty="0" smtClean="0">
                <a:solidFill>
                  <a:schemeClr val="tx1"/>
                </a:solidFill>
                <a:latin typeface="+mn-lt"/>
                <a:ea typeface="+mn-ea"/>
                <a:cs typeface="+mn-cs"/>
              </a:rPr>
              <a:t>Fears:</a:t>
            </a:r>
          </a:p>
          <a:p>
            <a:r>
              <a:rPr lang="en-US" sz="1200" b="1" i="0" kern="1200" dirty="0" smtClean="0">
                <a:solidFill>
                  <a:schemeClr val="tx1"/>
                </a:solidFill>
                <a:latin typeface="+mn-lt"/>
                <a:ea typeface="+mn-ea"/>
                <a:cs typeface="+mn-cs"/>
              </a:rPr>
              <a:t>Who:</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Needs:</a:t>
            </a:r>
          </a:p>
          <a:p>
            <a:r>
              <a:rPr lang="en-US" sz="1200" b="0" i="0" kern="1200" dirty="0" smtClean="0">
                <a:solidFill>
                  <a:schemeClr val="tx1"/>
                </a:solidFill>
                <a:latin typeface="+mn-lt"/>
                <a:ea typeface="+mn-ea"/>
                <a:cs typeface="+mn-cs"/>
              </a:rPr>
              <a:t>Fears:</a:t>
            </a:r>
          </a:p>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712BF2-97BD-4DAD-A13A-3D9AE3396019}"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i="0" kern="1200" dirty="0" smtClean="0">
                <a:solidFill>
                  <a:schemeClr val="tx1"/>
                </a:solidFill>
                <a:latin typeface="+mn-lt"/>
                <a:ea typeface="+mn-ea"/>
                <a:cs typeface="+mn-cs"/>
              </a:rPr>
              <a:t>What are the range of options? Use the tools below to generate ideas.</a:t>
            </a:r>
          </a:p>
          <a:p>
            <a:r>
              <a:rPr lang="en-US" sz="1200" b="1" i="0" kern="1200" dirty="0" smtClean="0">
                <a:solidFill>
                  <a:schemeClr val="tx1"/>
                </a:solidFill>
                <a:latin typeface="+mn-lt"/>
                <a:ea typeface="+mn-ea"/>
                <a:cs typeface="+mn-cs"/>
              </a:rPr>
              <a:t>Clarifying tools</a:t>
            </a:r>
          </a:p>
          <a:p>
            <a:r>
              <a:rPr lang="en-US" sz="1200" b="1" i="0" kern="1200" dirty="0" smtClean="0">
                <a:solidFill>
                  <a:schemeClr val="tx1"/>
                </a:solidFill>
                <a:latin typeface="+mn-lt"/>
                <a:ea typeface="+mn-ea"/>
                <a:cs typeface="+mn-cs"/>
              </a:rPr>
              <a:t>Chunking</a:t>
            </a:r>
            <a:r>
              <a:rPr lang="en-US" sz="1200" b="0" i="0" kern="1200" dirty="0" smtClean="0">
                <a:solidFill>
                  <a:schemeClr val="tx1"/>
                </a:solidFill>
                <a:latin typeface="+mn-lt"/>
                <a:ea typeface="+mn-ea"/>
                <a:cs typeface="+mn-cs"/>
              </a:rPr>
              <a:t> - breaking the problem into smaller parts.</a:t>
            </a:r>
          </a:p>
          <a:p>
            <a:r>
              <a:rPr lang="en-US" sz="1200" b="1" i="0" kern="1200" dirty="0" smtClean="0">
                <a:solidFill>
                  <a:schemeClr val="tx1"/>
                </a:solidFill>
                <a:latin typeface="+mn-lt"/>
                <a:ea typeface="+mn-ea"/>
                <a:cs typeface="+mn-cs"/>
              </a:rPr>
              <a:t>Researching</a:t>
            </a:r>
            <a:r>
              <a:rPr lang="en-US" sz="1200" b="0" i="0" kern="1200" dirty="0" smtClean="0">
                <a:solidFill>
                  <a:schemeClr val="tx1"/>
                </a:solidFill>
                <a:latin typeface="+mn-lt"/>
                <a:ea typeface="+mn-ea"/>
                <a:cs typeface="+mn-cs"/>
              </a:rPr>
              <a:t> - more information; extent of resources: constraints.</a:t>
            </a:r>
          </a:p>
          <a:p>
            <a:r>
              <a:rPr lang="en-US" sz="1200" b="1" i="0" kern="1200" dirty="0" smtClean="0">
                <a:solidFill>
                  <a:schemeClr val="tx1"/>
                </a:solidFill>
                <a:latin typeface="+mn-lt"/>
                <a:ea typeface="+mn-ea"/>
                <a:cs typeface="+mn-cs"/>
              </a:rPr>
              <a:t>Goal-setting</a:t>
            </a:r>
            <a:r>
              <a:rPr lang="en-US" sz="1200" b="0" i="0" kern="1200" dirty="0" smtClean="0">
                <a:solidFill>
                  <a:schemeClr val="tx1"/>
                </a:solidFill>
                <a:latin typeface="+mn-lt"/>
                <a:ea typeface="+mn-ea"/>
                <a:cs typeface="+mn-cs"/>
              </a:rPr>
              <a:t> - what is the outcome we want?</a:t>
            </a:r>
          </a:p>
          <a:p>
            <a:r>
              <a:rPr lang="en-US" sz="1200" b="1" i="0" kern="1200" dirty="0" smtClean="0">
                <a:solidFill>
                  <a:schemeClr val="tx1"/>
                </a:solidFill>
                <a:latin typeface="+mn-lt"/>
                <a:ea typeface="+mn-ea"/>
                <a:cs typeface="+mn-cs"/>
              </a:rPr>
              <a:t>Generating tools</a:t>
            </a:r>
          </a:p>
          <a:p>
            <a:r>
              <a:rPr lang="en-US" sz="1200" b="1" i="0" kern="1200" dirty="0" smtClean="0">
                <a:solidFill>
                  <a:schemeClr val="tx1"/>
                </a:solidFill>
                <a:latin typeface="+mn-lt"/>
                <a:ea typeface="+mn-ea"/>
                <a:cs typeface="+mn-cs"/>
              </a:rPr>
              <a:t>The obvious solution</a:t>
            </a:r>
            <a:r>
              <a:rPr lang="en-US" sz="1200" b="0" i="0" kern="1200" dirty="0" smtClean="0">
                <a:solidFill>
                  <a:schemeClr val="tx1"/>
                </a:solidFill>
                <a:latin typeface="+mn-lt"/>
                <a:ea typeface="+mn-ea"/>
                <a:cs typeface="+mn-cs"/>
              </a:rPr>
              <a:t> - to which all parties say "yes".</a:t>
            </a:r>
          </a:p>
          <a:p>
            <a:r>
              <a:rPr lang="en-US" sz="1200" b="1" i="0" kern="1200" dirty="0" smtClean="0">
                <a:solidFill>
                  <a:schemeClr val="tx1"/>
                </a:solidFill>
                <a:latin typeface="+mn-lt"/>
                <a:ea typeface="+mn-ea"/>
                <a:cs typeface="+mn-cs"/>
              </a:rPr>
              <a:t>Brainstorming</a:t>
            </a:r>
            <a:r>
              <a:rPr lang="en-US" sz="1200" b="0" i="0" kern="1200" dirty="0" smtClean="0">
                <a:solidFill>
                  <a:schemeClr val="tx1"/>
                </a:solidFill>
                <a:latin typeface="+mn-lt"/>
                <a:ea typeface="+mn-ea"/>
                <a:cs typeface="+mn-cs"/>
              </a:rPr>
              <a:t>- no censoring, no justifying, no debating</a:t>
            </a:r>
          </a:p>
          <a:p>
            <a:r>
              <a:rPr lang="en-US" sz="1200" b="1" i="0" kern="1200" dirty="0" smtClean="0">
                <a:solidFill>
                  <a:schemeClr val="tx1"/>
                </a:solidFill>
                <a:latin typeface="+mn-lt"/>
                <a:ea typeface="+mn-ea"/>
                <a:cs typeface="+mn-cs"/>
              </a:rPr>
              <a:t>Consensus</a:t>
            </a:r>
            <a:r>
              <a:rPr lang="en-US" sz="1200" b="0" i="0" kern="1200" dirty="0" smtClean="0">
                <a:solidFill>
                  <a:schemeClr val="tx1"/>
                </a:solidFill>
                <a:latin typeface="+mn-lt"/>
                <a:ea typeface="+mn-ea"/>
                <a:cs typeface="+mn-cs"/>
              </a:rPr>
              <a:t> - build a solution together</a:t>
            </a:r>
          </a:p>
          <a:p>
            <a:r>
              <a:rPr lang="en-US" sz="1200" b="1" i="0" kern="1200" dirty="0" smtClean="0">
                <a:solidFill>
                  <a:schemeClr val="tx1"/>
                </a:solidFill>
                <a:latin typeface="+mn-lt"/>
                <a:ea typeface="+mn-ea"/>
                <a:cs typeface="+mn-cs"/>
              </a:rPr>
              <a:t>Lateral thinking</a:t>
            </a:r>
            <a:r>
              <a:rPr lang="en-US" sz="1200" b="0" i="0" kern="1200" dirty="0" smtClean="0">
                <a:solidFill>
                  <a:schemeClr val="tx1"/>
                </a:solidFill>
                <a:latin typeface="+mn-lt"/>
                <a:ea typeface="+mn-ea"/>
                <a:cs typeface="+mn-cs"/>
              </a:rPr>
              <a:t> - have we been practical, creative?</a:t>
            </a:r>
          </a:p>
          <a:p>
            <a:r>
              <a:rPr lang="en-US" sz="1200" b="1" i="0" kern="1200" dirty="0" smtClean="0">
                <a:solidFill>
                  <a:schemeClr val="tx1"/>
                </a:solidFill>
                <a:latin typeface="+mn-lt"/>
                <a:ea typeface="+mn-ea"/>
                <a:cs typeface="+mn-cs"/>
              </a:rPr>
              <a:t>Negotiating tools</a:t>
            </a:r>
          </a:p>
          <a:p>
            <a:r>
              <a:rPr lang="en-US" sz="1200" b="1" i="0" kern="1200" dirty="0" smtClean="0">
                <a:solidFill>
                  <a:schemeClr val="tx1"/>
                </a:solidFill>
                <a:latin typeface="+mn-lt"/>
                <a:ea typeface="+mn-ea"/>
                <a:cs typeface="+mn-cs"/>
              </a:rPr>
              <a:t>Maintain current arrangements</a:t>
            </a:r>
            <a:r>
              <a:rPr lang="en-US" sz="1200" b="0" i="0" kern="1200" dirty="0" smtClean="0">
                <a:solidFill>
                  <a:schemeClr val="tx1"/>
                </a:solidFill>
                <a:latin typeface="+mn-lt"/>
                <a:ea typeface="+mn-ea"/>
                <a:cs typeface="+mn-cs"/>
              </a:rPr>
              <a:t> - with trade-offs or sweeteners.</a:t>
            </a:r>
          </a:p>
          <a:p>
            <a:r>
              <a:rPr lang="en-US" sz="1200" b="1" i="0" kern="1200" dirty="0" smtClean="0">
                <a:solidFill>
                  <a:schemeClr val="tx1"/>
                </a:solidFill>
                <a:latin typeface="+mn-lt"/>
                <a:ea typeface="+mn-ea"/>
                <a:cs typeface="+mn-cs"/>
              </a:rPr>
              <a:t>Currencies</a:t>
            </a:r>
            <a:r>
              <a:rPr lang="en-US" sz="1200" b="0" i="0" kern="1200" dirty="0" smtClean="0">
                <a:solidFill>
                  <a:schemeClr val="tx1"/>
                </a:solidFill>
                <a:latin typeface="+mn-lt"/>
                <a:ea typeface="+mn-ea"/>
                <a:cs typeface="+mn-cs"/>
              </a:rPr>
              <a:t> - what is it easy for me to give and valuable for you to receive?</a:t>
            </a:r>
          </a:p>
          <a:p>
            <a:r>
              <a:rPr lang="en-US" sz="1200" b="1" i="0" kern="1200" dirty="0" smtClean="0">
                <a:solidFill>
                  <a:schemeClr val="tx1"/>
                </a:solidFill>
                <a:latin typeface="+mn-lt"/>
                <a:ea typeface="+mn-ea"/>
                <a:cs typeface="+mn-cs"/>
              </a:rPr>
              <a:t>Trial and error</a:t>
            </a:r>
            <a:r>
              <a:rPr lang="en-US" sz="1200" b="0" i="0" kern="1200" dirty="0" smtClean="0">
                <a:solidFill>
                  <a:schemeClr val="tx1"/>
                </a:solidFill>
                <a:latin typeface="+mn-lt"/>
                <a:ea typeface="+mn-ea"/>
                <a:cs typeface="+mn-cs"/>
              </a:rPr>
              <a:t> - try one option, then another</a:t>
            </a:r>
          </a:p>
          <a:p>
            <a:r>
              <a:rPr lang="en-US" sz="1200" b="1" i="0" kern="1200" dirty="0" smtClean="0">
                <a:solidFill>
                  <a:schemeClr val="tx1"/>
                </a:solidFill>
                <a:latin typeface="+mn-lt"/>
                <a:ea typeface="+mn-ea"/>
                <a:cs typeface="+mn-cs"/>
              </a:rPr>
              <a:t>Establishing alternatives</a:t>
            </a:r>
            <a:r>
              <a:rPr lang="en-US" sz="1200" b="0" i="0" kern="1200" dirty="0" smtClean="0">
                <a:solidFill>
                  <a:schemeClr val="tx1"/>
                </a:solidFill>
                <a:latin typeface="+mn-lt"/>
                <a:ea typeface="+mn-ea"/>
                <a:cs typeface="+mn-cs"/>
              </a:rPr>
              <a:t> - what will happen if we can't agree?</a:t>
            </a:r>
          </a:p>
          <a:p>
            <a:r>
              <a:rPr lang="en-US" sz="1200" b="1" i="0" kern="1200" dirty="0" smtClean="0">
                <a:solidFill>
                  <a:schemeClr val="tx1"/>
                </a:solidFill>
                <a:latin typeface="+mn-lt"/>
                <a:ea typeface="+mn-ea"/>
                <a:cs typeface="+mn-cs"/>
              </a:rPr>
              <a:t>Consequences confrontation</a:t>
            </a:r>
            <a:r>
              <a:rPr lang="en-US" sz="1200" b="0" i="0" kern="1200" dirty="0" smtClean="0">
                <a:solidFill>
                  <a:schemeClr val="tx1"/>
                </a:solidFill>
                <a:latin typeface="+mn-lt"/>
                <a:ea typeface="+mn-ea"/>
                <a:cs typeface="+mn-cs"/>
              </a:rPr>
              <a:t> - what I will do if we don't agree.</a:t>
            </a:r>
          </a:p>
          <a:p>
            <a:r>
              <a:rPr lang="en-US" sz="1200" b="1" i="0" kern="1200" dirty="0" smtClean="0">
                <a:solidFill>
                  <a:schemeClr val="tx1"/>
                </a:solidFill>
                <a:latin typeface="+mn-lt"/>
                <a:ea typeface="+mn-ea"/>
                <a:cs typeface="+mn-cs"/>
              </a:rPr>
              <a:t>Selection</a:t>
            </a:r>
          </a:p>
          <a:p>
            <a:r>
              <a:rPr lang="en-US" sz="1200" b="1" i="0" kern="1200" dirty="0" smtClean="0">
                <a:solidFill>
                  <a:schemeClr val="tx1"/>
                </a:solidFill>
                <a:latin typeface="+mn-lt"/>
                <a:ea typeface="+mn-ea"/>
                <a:cs typeface="+mn-cs"/>
              </a:rPr>
              <a:t>Consider:</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Is it built on a win/win approach?</a:t>
            </a:r>
          </a:p>
          <a:p>
            <a:r>
              <a:rPr lang="en-US" sz="1200" b="0" i="0" kern="1200" dirty="0" smtClean="0">
                <a:solidFill>
                  <a:schemeClr val="tx1"/>
                </a:solidFill>
                <a:latin typeface="+mn-lt"/>
                <a:ea typeface="+mn-ea"/>
                <a:cs typeface="+mn-cs"/>
              </a:rPr>
              <a:t>Does it meet many needs of all parties?</a:t>
            </a:r>
          </a:p>
          <a:p>
            <a:r>
              <a:rPr lang="en-US" sz="1200" b="0" i="0" kern="1200" dirty="0" smtClean="0">
                <a:solidFill>
                  <a:schemeClr val="tx1"/>
                </a:solidFill>
                <a:latin typeface="+mn-lt"/>
                <a:ea typeface="+mn-ea"/>
                <a:cs typeface="+mn-cs"/>
              </a:rPr>
              <a:t>Is it feasible?</a:t>
            </a:r>
          </a:p>
          <a:p>
            <a:r>
              <a:rPr lang="en-US" sz="1200" b="0" i="0" kern="1200" dirty="0" smtClean="0">
                <a:solidFill>
                  <a:schemeClr val="tx1"/>
                </a:solidFill>
                <a:latin typeface="+mn-lt"/>
                <a:ea typeface="+mn-ea"/>
                <a:cs typeface="+mn-cs"/>
              </a:rPr>
              <a:t>Is it fair?</a:t>
            </a:r>
          </a:p>
          <a:p>
            <a:r>
              <a:rPr lang="en-US" sz="1200" b="0" i="0" kern="1200" dirty="0" smtClean="0">
                <a:solidFill>
                  <a:schemeClr val="tx1"/>
                </a:solidFill>
                <a:latin typeface="+mn-lt"/>
                <a:ea typeface="+mn-ea"/>
                <a:cs typeface="+mn-cs"/>
              </a:rPr>
              <a:t>Does it solve the problem?</a:t>
            </a:r>
          </a:p>
          <a:p>
            <a:r>
              <a:rPr lang="en-US" sz="1200" b="0" i="0" kern="1200" dirty="0" smtClean="0">
                <a:solidFill>
                  <a:schemeClr val="tx1"/>
                </a:solidFill>
                <a:latin typeface="+mn-lt"/>
                <a:ea typeface="+mn-ea"/>
                <a:cs typeface="+mn-cs"/>
              </a:rPr>
              <a:t>Can we settle on one option or do we need to trial several?</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D712BF2-97BD-4DAD-A13A-3D9AE3396019}"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712BF2-97BD-4DAD-A13A-3D9AE3396019}"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712BF2-97BD-4DAD-A13A-3D9AE3396019}"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i="0" kern="1200" dirty="0" smtClean="0">
                <a:solidFill>
                  <a:schemeClr val="tx1"/>
                </a:solidFill>
                <a:latin typeface="+mn-lt"/>
                <a:ea typeface="+mn-ea"/>
                <a:cs typeface="+mn-cs"/>
              </a:rPr>
              <a:t>Five basic principles</a:t>
            </a:r>
          </a:p>
          <a:p>
            <a:r>
              <a:rPr lang="en-US" sz="1200" b="0" i="0" kern="1200" dirty="0" smtClean="0">
                <a:solidFill>
                  <a:schemeClr val="tx1"/>
                </a:solidFill>
                <a:latin typeface="+mn-lt"/>
                <a:ea typeface="+mn-ea"/>
                <a:cs typeface="+mn-cs"/>
              </a:rPr>
              <a:t>Be hard on the problem and soft on the person</a:t>
            </a:r>
          </a:p>
          <a:p>
            <a:r>
              <a:rPr lang="en-US" sz="1200" b="0" i="0" kern="1200" dirty="0" smtClean="0">
                <a:solidFill>
                  <a:schemeClr val="tx1"/>
                </a:solidFill>
                <a:latin typeface="+mn-lt"/>
                <a:ea typeface="+mn-ea"/>
                <a:cs typeface="+mn-cs"/>
              </a:rPr>
              <a:t>Focus on needs, not positions</a:t>
            </a:r>
          </a:p>
          <a:p>
            <a:r>
              <a:rPr lang="en-US" sz="1200" b="0" i="0" kern="1200" dirty="0" smtClean="0">
                <a:solidFill>
                  <a:schemeClr val="tx1"/>
                </a:solidFill>
                <a:latin typeface="+mn-lt"/>
                <a:ea typeface="+mn-ea"/>
                <a:cs typeface="+mn-cs"/>
              </a:rPr>
              <a:t>Emphasize common ground</a:t>
            </a:r>
          </a:p>
          <a:p>
            <a:r>
              <a:rPr lang="en-US" sz="1200" b="0" i="0" kern="1200" dirty="0" smtClean="0">
                <a:solidFill>
                  <a:schemeClr val="tx1"/>
                </a:solidFill>
                <a:latin typeface="+mn-lt"/>
                <a:ea typeface="+mn-ea"/>
                <a:cs typeface="+mn-cs"/>
              </a:rPr>
              <a:t>Be inventive about options</a:t>
            </a:r>
          </a:p>
          <a:p>
            <a:r>
              <a:rPr lang="en-US" sz="1200" b="0" i="0" kern="1200" dirty="0" smtClean="0">
                <a:solidFill>
                  <a:schemeClr val="tx1"/>
                </a:solidFill>
                <a:latin typeface="+mn-lt"/>
                <a:ea typeface="+mn-ea"/>
                <a:cs typeface="+mn-cs"/>
              </a:rPr>
              <a:t>Make clear agreements</a:t>
            </a:r>
          </a:p>
          <a:p>
            <a:r>
              <a:rPr lang="en-US" sz="1200" b="0" i="0" kern="1200" dirty="0" smtClean="0">
                <a:solidFill>
                  <a:schemeClr val="tx1"/>
                </a:solidFill>
                <a:latin typeface="+mn-lt"/>
                <a:ea typeface="+mn-ea"/>
                <a:cs typeface="+mn-cs"/>
              </a:rPr>
              <a:t>Where possible prepare in advance. Consider what your needs are and what the other person's are. Consider outcomes that would address more of what you both want. Commit yourself to a win/win approach, even if tactics used by the other person seem unfair. Be clear that your task will be to steer the negotiation in a positive direction. To do so you may need to do some of the following:</a:t>
            </a:r>
          </a:p>
          <a:p>
            <a:r>
              <a:rPr lang="en-US" sz="1200" b="1" i="0" kern="1200" dirty="0" smtClean="0">
                <a:solidFill>
                  <a:schemeClr val="tx1"/>
                </a:solidFill>
                <a:latin typeface="+mn-lt"/>
                <a:ea typeface="+mn-ea"/>
                <a:cs typeface="+mn-cs"/>
              </a:rPr>
              <a:t>Reframe</a:t>
            </a:r>
          </a:p>
          <a:p>
            <a:r>
              <a:rPr lang="en-US" sz="1200" b="0" i="0" kern="1200" dirty="0" smtClean="0">
                <a:solidFill>
                  <a:schemeClr val="tx1"/>
                </a:solidFill>
                <a:latin typeface="+mn-lt"/>
                <a:ea typeface="+mn-ea"/>
                <a:cs typeface="+mn-cs"/>
              </a:rPr>
              <a:t>Ask a question to reframe. (e.g. "If we succeed in resolving this problem, what differences would you notice?" Request checking of understanding. ("Please tell me what you heard me/them say.") Request something she/he said to be re-stated more positively, or as an "I" statement. Re-interpret an attack on the person as an attack on the issue.</a:t>
            </a:r>
          </a:p>
          <a:p>
            <a:r>
              <a:rPr lang="en-US" sz="1200" b="1" i="0" kern="1200" dirty="0" smtClean="0">
                <a:solidFill>
                  <a:schemeClr val="tx1"/>
                </a:solidFill>
                <a:latin typeface="+mn-lt"/>
                <a:ea typeface="+mn-ea"/>
                <a:cs typeface="+mn-cs"/>
              </a:rPr>
              <a:t>Respond not react</a:t>
            </a:r>
          </a:p>
          <a:p>
            <a:r>
              <a:rPr lang="en-US" sz="1200" b="0" i="0" kern="1200" dirty="0" smtClean="0">
                <a:solidFill>
                  <a:schemeClr val="tx1"/>
                </a:solidFill>
                <a:latin typeface="+mn-lt"/>
                <a:ea typeface="+mn-ea"/>
                <a:cs typeface="+mn-cs"/>
              </a:rPr>
              <a:t>Manage your emotions.</a:t>
            </a:r>
          </a:p>
          <a:p>
            <a:r>
              <a:rPr lang="en-US" sz="1200" b="0" i="0" kern="1200" dirty="0" smtClean="0">
                <a:solidFill>
                  <a:schemeClr val="tx1"/>
                </a:solidFill>
                <a:latin typeface="+mn-lt"/>
                <a:ea typeface="+mn-ea"/>
                <a:cs typeface="+mn-cs"/>
              </a:rPr>
              <a:t>Let some accusations, attacks, threats or ultimatums pass.</a:t>
            </a:r>
          </a:p>
          <a:p>
            <a:r>
              <a:rPr lang="en-US" sz="1200" b="0" i="0" kern="1200" dirty="0" smtClean="0">
                <a:solidFill>
                  <a:schemeClr val="tx1"/>
                </a:solidFill>
                <a:latin typeface="+mn-lt"/>
                <a:ea typeface="+mn-ea"/>
                <a:cs typeface="+mn-cs"/>
              </a:rPr>
              <a:t>Make it possible for the other party to back down without feeling humiliated (e.g. by identifying changed circumstances which could justify a changed position on the issue.)</a:t>
            </a:r>
          </a:p>
          <a:p>
            <a:r>
              <a:rPr lang="en-US" sz="1200" b="1" i="0" kern="1200" dirty="0" smtClean="0">
                <a:solidFill>
                  <a:schemeClr val="tx1"/>
                </a:solidFill>
                <a:latin typeface="+mn-lt"/>
                <a:ea typeface="+mn-ea"/>
                <a:cs typeface="+mn-cs"/>
              </a:rPr>
              <a:t>Re-focus on the issue</a:t>
            </a:r>
          </a:p>
          <a:p>
            <a:r>
              <a:rPr lang="en-US" sz="1200" b="0" i="0" kern="1200" dirty="0" smtClean="0">
                <a:solidFill>
                  <a:schemeClr val="tx1"/>
                </a:solidFill>
                <a:latin typeface="+mn-lt"/>
                <a:ea typeface="+mn-ea"/>
                <a:cs typeface="+mn-cs"/>
              </a:rPr>
              <a:t>Maintain the relationship and try to resolve the issue. (e.g. "What's fair for both of us?" Summaries how far you've got. Review common ground and agreement so far. Focus on being partners solving the problem, not opponents. Divide the issue into parts. Address a less difficult aspect when stuck. Invite trading ("If you will, then I will") Explore best and worst alternatives to negotiating an acceptable agreement between you.</a:t>
            </a:r>
          </a:p>
          <a:p>
            <a:r>
              <a:rPr lang="en-US" sz="1200" b="1" i="0" kern="1200" dirty="0" smtClean="0">
                <a:solidFill>
                  <a:schemeClr val="tx1"/>
                </a:solidFill>
                <a:latin typeface="+mn-lt"/>
                <a:ea typeface="+mn-ea"/>
                <a:cs typeface="+mn-cs"/>
              </a:rPr>
              <a:t>Identify Unfair Tactics</a:t>
            </a:r>
          </a:p>
          <a:p>
            <a:r>
              <a:rPr lang="en-US" sz="1200" b="0" i="0" kern="1200" dirty="0" smtClean="0">
                <a:solidFill>
                  <a:schemeClr val="tx1"/>
                </a:solidFill>
                <a:latin typeface="+mn-lt"/>
                <a:ea typeface="+mn-ea"/>
                <a:cs typeface="+mn-cs"/>
              </a:rPr>
              <a:t>Name the behavior as a tactic. Address the motive for using the tactic. Chance the physical circumstances. Have a break. Change locations, seating arrangements etc. Go into smaller groups. Meet privately. Call for meeting to end now and resume later, perhaps "to give an opportunity for reflection".</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D712BF2-97BD-4DAD-A13A-3D9AE3396019}"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712BF2-97BD-4DAD-A13A-3D9AE3396019}"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a:buNone/>
            </a:pPr>
            <a:r>
              <a:rPr lang="en-US" sz="1200" dirty="0" smtClean="0"/>
              <a:t>This course will provide a set of principles and conversational protocols that provides a road</a:t>
            </a:r>
            <a:r>
              <a:rPr lang="en-US" sz="1200" baseline="0" dirty="0" smtClean="0"/>
              <a:t> map for difficult conversations people often avoid.</a:t>
            </a:r>
          </a:p>
          <a:p>
            <a:pPr>
              <a:buNone/>
            </a:pPr>
            <a:r>
              <a:rPr lang="en-US" sz="1200" baseline="0" dirty="0" smtClean="0"/>
              <a:t>Executives, managers, team leads and co-workers are reluctant to engage in these difficult conversations because they do not have a map to navigate through difficult conversations. They do not know how to get into, through, and out of the dialogues. </a:t>
            </a:r>
          </a:p>
          <a:p>
            <a:pPr>
              <a:buNone/>
            </a:pPr>
            <a:endParaRPr lang="en-US" sz="1200" baseline="0" dirty="0" smtClean="0"/>
          </a:p>
          <a:p>
            <a:pPr>
              <a:buNone/>
            </a:pPr>
            <a:r>
              <a:rPr lang="en-US" sz="1200" baseline="0" dirty="0" smtClean="0"/>
              <a:t>The effectiveness of any collaboration and any organization reflects the quality of the relationships and the quality of agreements among the participants. The goal of the interventions is a “culture of agreement and resolution” where everyone has the same vision, the same path to get there, and the same tools to keep them on track.</a:t>
            </a:r>
          </a:p>
          <a:p>
            <a:pPr>
              <a:buNone/>
            </a:pPr>
            <a:endParaRPr lang="en-US" sz="1200" baseline="0" dirty="0" smtClean="0"/>
          </a:p>
          <a:p>
            <a:pPr>
              <a:buNone/>
            </a:pPr>
            <a:r>
              <a:rPr lang="en-US" sz="1200" dirty="0" smtClean="0"/>
              <a:t>Working</a:t>
            </a:r>
            <a:r>
              <a:rPr lang="en-US" sz="1200" baseline="0" dirty="0" smtClean="0"/>
              <a:t> through this course, y</a:t>
            </a:r>
            <a:r>
              <a:rPr lang="en-US" sz="1200" dirty="0" smtClean="0"/>
              <a:t>ou will gain the necessary skills for improving</a:t>
            </a:r>
            <a:r>
              <a:rPr lang="en-US" sz="1200" baseline="0" dirty="0" smtClean="0"/>
              <a:t> communication and resolving conflict.</a:t>
            </a:r>
            <a:endParaRPr lang="en-US" sz="1200" dirty="0" smtClean="0"/>
          </a:p>
          <a:p>
            <a:pPr rtl="0" eaLnBrk="1" fontAlgn="t" latinLnBrk="0" hangingPunct="1"/>
            <a:endParaRPr lang="en-US" sz="1200" b="0" i="0" u="none" strike="noStrike" kern="1200" dirty="0" smtClean="0">
              <a:solidFill>
                <a:schemeClr val="tx1"/>
              </a:solidFill>
              <a:latin typeface="+mn-lt"/>
              <a:ea typeface="+mn-ea"/>
              <a:cs typeface="+mn-cs"/>
            </a:endParaRPr>
          </a:p>
          <a:p>
            <a:pPr rtl="0" eaLnBrk="1" fontAlgn="t" latinLnBrk="0" hangingPunct="1"/>
            <a:endParaRPr lang="en-US" sz="1200" b="0" i="0" u="none" strike="noStrike"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i="0" kern="1200" dirty="0" smtClean="0">
                <a:solidFill>
                  <a:schemeClr val="tx1"/>
                </a:solidFill>
                <a:latin typeface="+mn-lt"/>
                <a:ea typeface="+mn-ea"/>
                <a:cs typeface="+mn-cs"/>
              </a:rPr>
              <a:t>These attitudes are relevant whenever you want to advise, in a conflict which is not your own. It may be a friend telling you about a problem on the telephone. It may an informal chat with both conflicting people. It may be a formally organized mediation session.</a:t>
            </a:r>
          </a:p>
          <a:p>
            <a:r>
              <a:rPr lang="en-US" sz="1200" b="1" i="0" kern="1200" dirty="0" smtClean="0">
                <a:solidFill>
                  <a:schemeClr val="tx1"/>
                </a:solidFill>
                <a:latin typeface="+mn-lt"/>
                <a:ea typeface="+mn-ea"/>
                <a:cs typeface="+mn-cs"/>
              </a:rPr>
              <a:t>Be objective</a:t>
            </a:r>
            <a:r>
              <a:rPr lang="en-US" sz="1200" b="0" i="0" kern="1200" dirty="0" smtClean="0">
                <a:solidFill>
                  <a:schemeClr val="tx1"/>
                </a:solidFill>
                <a:latin typeface="+mn-lt"/>
                <a:ea typeface="+mn-ea"/>
                <a:cs typeface="+mn-cs"/>
              </a:rPr>
              <a:t> - validate both sides, even if privately you prefer one point of view, or even when only one party is present.</a:t>
            </a:r>
          </a:p>
          <a:p>
            <a:r>
              <a:rPr lang="en-US" sz="1200" b="1" i="0" kern="1200" dirty="0" smtClean="0">
                <a:solidFill>
                  <a:schemeClr val="tx1"/>
                </a:solidFill>
                <a:latin typeface="+mn-lt"/>
                <a:ea typeface="+mn-ea"/>
                <a:cs typeface="+mn-cs"/>
              </a:rPr>
              <a:t>Be supportive</a:t>
            </a:r>
            <a:r>
              <a:rPr lang="en-US" sz="1200" b="0" i="0" kern="1200" dirty="0" smtClean="0">
                <a:solidFill>
                  <a:schemeClr val="tx1"/>
                </a:solidFill>
                <a:latin typeface="+mn-lt"/>
                <a:ea typeface="+mn-ea"/>
                <a:cs typeface="+mn-cs"/>
              </a:rPr>
              <a:t> - use caring language. Provide a non-threatening learning environment, where people will feel safe to open up.</a:t>
            </a:r>
          </a:p>
          <a:p>
            <a:r>
              <a:rPr lang="en-US" sz="1200" b="1" i="0" kern="1200" dirty="0" smtClean="0">
                <a:solidFill>
                  <a:schemeClr val="tx1"/>
                </a:solidFill>
                <a:latin typeface="+mn-lt"/>
                <a:ea typeface="+mn-ea"/>
                <a:cs typeface="+mn-cs"/>
              </a:rPr>
              <a:t>No judging</a:t>
            </a:r>
            <a:r>
              <a:rPr lang="en-US" sz="1200" b="0" i="0" kern="1200" dirty="0" smtClean="0">
                <a:solidFill>
                  <a:schemeClr val="tx1"/>
                </a:solidFill>
                <a:latin typeface="+mn-lt"/>
                <a:ea typeface="+mn-ea"/>
                <a:cs typeface="+mn-cs"/>
              </a:rPr>
              <a:t> - actively discourage judgments as to who was right and who was wrong. Don't ask "Why did you?" Ask "What happened?" and "How did you feel?"</a:t>
            </a:r>
          </a:p>
          <a:p>
            <a:r>
              <a:rPr lang="en-US" sz="1200" b="1" i="0" kern="1200" dirty="0" smtClean="0">
                <a:solidFill>
                  <a:schemeClr val="tx1"/>
                </a:solidFill>
                <a:latin typeface="+mn-lt"/>
                <a:ea typeface="+mn-ea"/>
                <a:cs typeface="+mn-cs"/>
              </a:rPr>
              <a:t>Steer process, not content</a:t>
            </a:r>
            <a:r>
              <a:rPr lang="en-US" sz="1200" b="0" i="0" kern="1200" dirty="0" smtClean="0">
                <a:solidFill>
                  <a:schemeClr val="tx1"/>
                </a:solidFill>
                <a:latin typeface="+mn-lt"/>
                <a:ea typeface="+mn-ea"/>
                <a:cs typeface="+mn-cs"/>
              </a:rPr>
              <a:t> - use astute questioning. Encouraging suggestions from participants. Resist advising. If your suggestions are really needed, offer as options not directives.</a:t>
            </a:r>
          </a:p>
          <a:p>
            <a:r>
              <a:rPr lang="en-US" sz="1200" b="1" i="0" kern="1200" dirty="0" smtClean="0">
                <a:solidFill>
                  <a:schemeClr val="tx1"/>
                </a:solidFill>
                <a:latin typeface="+mn-lt"/>
                <a:ea typeface="+mn-ea"/>
                <a:cs typeface="+mn-cs"/>
              </a:rPr>
              <a:t>Win/win</a:t>
            </a:r>
            <a:r>
              <a:rPr lang="en-US" sz="1200" b="0" i="0" kern="1200" dirty="0" smtClean="0">
                <a:solidFill>
                  <a:schemeClr val="tx1"/>
                </a:solidFill>
                <a:latin typeface="+mn-lt"/>
                <a:ea typeface="+mn-ea"/>
                <a:cs typeface="+mn-cs"/>
              </a:rPr>
              <a:t> - work towards wins for both sides. Turn opponents into problem-solving partners.</a:t>
            </a:r>
          </a:p>
          <a:p>
            <a:r>
              <a:rPr lang="en-US" sz="1200" b="1" i="0" kern="1200" dirty="0" smtClean="0">
                <a:solidFill>
                  <a:schemeClr val="tx1"/>
                </a:solidFill>
                <a:latin typeface="+mn-lt"/>
                <a:ea typeface="+mn-ea"/>
                <a:cs typeface="+mn-cs"/>
              </a:rPr>
              <a:t>Mediation Methods</a:t>
            </a:r>
          </a:p>
          <a:p>
            <a:r>
              <a:rPr lang="en-US" sz="1200" b="0" i="0" kern="1200" dirty="0" smtClean="0">
                <a:solidFill>
                  <a:schemeClr val="tx1"/>
                </a:solidFill>
                <a:latin typeface="+mn-lt"/>
                <a:ea typeface="+mn-ea"/>
                <a:cs typeface="+mn-cs"/>
              </a:rPr>
              <a:t>Use the simple, yet effective rules from the "Fighting Fair" poster.</a:t>
            </a:r>
          </a:p>
          <a:p>
            <a:r>
              <a:rPr lang="en-US" sz="1200" b="0" i="0" kern="1200" dirty="0" smtClean="0">
                <a:solidFill>
                  <a:schemeClr val="tx1"/>
                </a:solidFill>
                <a:latin typeface="+mn-lt"/>
                <a:ea typeface="+mn-ea"/>
                <a:cs typeface="+mn-cs"/>
              </a:rPr>
              <a:t>Define your mediator role as there to support both people "winning".</a:t>
            </a:r>
          </a:p>
          <a:p>
            <a:r>
              <a:rPr lang="en-US" sz="1200" b="0" i="0" kern="1200" dirty="0" smtClean="0">
                <a:solidFill>
                  <a:schemeClr val="tx1"/>
                </a:solidFill>
                <a:latin typeface="+mn-lt"/>
                <a:ea typeface="+mn-ea"/>
                <a:cs typeface="+mn-cs"/>
              </a:rPr>
              <a:t>Get agreement from both people about a basic willingness to fix the problem.</a:t>
            </a:r>
          </a:p>
          <a:p>
            <a:r>
              <a:rPr lang="en-US" sz="1200" b="0" i="0" kern="1200" dirty="0" smtClean="0">
                <a:solidFill>
                  <a:schemeClr val="tx1"/>
                </a:solidFill>
                <a:latin typeface="+mn-lt"/>
                <a:ea typeface="+mn-ea"/>
                <a:cs typeface="+mn-cs"/>
              </a:rPr>
              <a:t>Let each person say what the problem is for them. Check back that the other person has actually understood them.</a:t>
            </a:r>
          </a:p>
          <a:p>
            <a:r>
              <a:rPr lang="en-US" sz="1200" b="0" i="0" kern="1200" dirty="0" smtClean="0">
                <a:solidFill>
                  <a:schemeClr val="tx1"/>
                </a:solidFill>
                <a:latin typeface="+mn-lt"/>
                <a:ea typeface="+mn-ea"/>
                <a:cs typeface="+mn-cs"/>
              </a:rPr>
              <a:t>Guide the conversation towards a joint problem solving approach and away from personal attack.</a:t>
            </a:r>
          </a:p>
          <a:p>
            <a:r>
              <a:rPr lang="en-US" sz="1200" b="0" i="0" kern="1200" dirty="0" smtClean="0">
                <a:solidFill>
                  <a:schemeClr val="tx1"/>
                </a:solidFill>
                <a:latin typeface="+mn-lt"/>
                <a:ea typeface="+mn-ea"/>
                <a:cs typeface="+mn-cs"/>
              </a:rPr>
              <a:t>Encourage them to look for answers where everybody gets what they need.</a:t>
            </a:r>
          </a:p>
          <a:p>
            <a:r>
              <a:rPr lang="en-US" sz="1200" b="0" i="0" kern="1200" dirty="0" smtClean="0">
                <a:solidFill>
                  <a:schemeClr val="tx1"/>
                </a:solidFill>
                <a:latin typeface="+mn-lt"/>
                <a:ea typeface="+mn-ea"/>
                <a:cs typeface="+mn-cs"/>
              </a:rPr>
              <a:t>Redirect "Fouls" (Name Calling, Put Downs, Sneering, Blaming, Threats, Bringing up the Past, Making Excuses, Not Listening, Getting Even). Where possible you reframe the negative statement into a neutral description of a legitimate present time concern.</a:t>
            </a:r>
          </a:p>
          <a:p>
            <a:r>
              <a:rPr lang="en-US" sz="1200" b="1" i="0" kern="1200" dirty="0" smtClean="0">
                <a:solidFill>
                  <a:schemeClr val="tx1"/>
                </a:solidFill>
                <a:latin typeface="+mn-lt"/>
                <a:ea typeface="+mn-ea"/>
                <a:cs typeface="+mn-cs"/>
              </a:rPr>
              <a:t>Steps in Mediation</a:t>
            </a:r>
          </a:p>
          <a:p>
            <a:r>
              <a:rPr lang="en-US" sz="1200" b="1" kern="1200" dirty="0" smtClean="0">
                <a:solidFill>
                  <a:schemeClr val="tx1"/>
                </a:solidFill>
                <a:latin typeface="+mn-lt"/>
                <a:ea typeface="+mn-ea"/>
                <a:cs typeface="+mn-cs"/>
              </a:rPr>
              <a:t>Open Introductions</a:t>
            </a:r>
            <a:r>
              <a:rPr lang="en-US" sz="1200" kern="1200" dirty="0" smtClean="0">
                <a:solidFill>
                  <a:schemeClr val="tx1"/>
                </a:solidFill>
                <a:latin typeface="+mn-lt"/>
                <a:ea typeface="+mn-ea"/>
                <a:cs typeface="+mn-cs"/>
              </a:rPr>
              <a:t> and agreements Warm up, explanations, agenda if known. </a:t>
            </a:r>
            <a:r>
              <a:rPr lang="en-US" sz="1200" b="1" kern="1200" dirty="0" smtClean="0">
                <a:solidFill>
                  <a:schemeClr val="tx1"/>
                </a:solidFill>
                <a:latin typeface="+mn-lt"/>
                <a:ea typeface="+mn-ea"/>
                <a:cs typeface="+mn-cs"/>
              </a:rPr>
              <a:t>Establish </a:t>
            </a:r>
            <a:r>
              <a:rPr lang="en-US" sz="1200" kern="1200" dirty="0" smtClean="0">
                <a:solidFill>
                  <a:schemeClr val="tx1"/>
                </a:solidFill>
                <a:latin typeface="+mn-lt"/>
                <a:ea typeface="+mn-ea"/>
                <a:cs typeface="+mn-cs"/>
              </a:rPr>
              <a:t>Overview: What is the matter? Each person to express their view of the conflict, the issues and their feelings.</a:t>
            </a:r>
          </a:p>
          <a:p>
            <a:r>
              <a:rPr lang="en-US" sz="1200" kern="1200" dirty="0" smtClean="0">
                <a:solidFill>
                  <a:schemeClr val="tx1"/>
                </a:solidFill>
                <a:latin typeface="+mn-lt"/>
                <a:ea typeface="+mn-ea"/>
                <a:cs typeface="+mn-cs"/>
              </a:rPr>
              <a:t>Details: What is involved? More details. Map needs and concerns. Clarify misperceptions. Identify other relevant issues. Mirroring if needed.</a:t>
            </a:r>
          </a:p>
          <a:p>
            <a:r>
              <a:rPr lang="en-US" sz="1200" b="1" kern="1200" dirty="0" smtClean="0">
                <a:solidFill>
                  <a:schemeClr val="tx1"/>
                </a:solidFill>
                <a:latin typeface="+mn-lt"/>
                <a:ea typeface="+mn-ea"/>
                <a:cs typeface="+mn-cs"/>
              </a:rPr>
              <a:t>Move: </a:t>
            </a:r>
            <a:r>
              <a:rPr lang="en-US" sz="1200" kern="1200" dirty="0" smtClean="0">
                <a:solidFill>
                  <a:schemeClr val="tx1"/>
                </a:solidFill>
                <a:latin typeface="+mn-lt"/>
                <a:ea typeface="+mn-ea"/>
                <a:cs typeface="+mn-cs"/>
              </a:rPr>
              <a:t>Where are they now? Identify areas of agreement. Encourage willingness to move forward. Caucus if needed.</a:t>
            </a:r>
          </a:p>
          <a:p>
            <a:r>
              <a:rPr lang="en-US" sz="1200" kern="1200" dirty="0" smtClean="0">
                <a:solidFill>
                  <a:schemeClr val="tx1"/>
                </a:solidFill>
                <a:latin typeface="+mn-lt"/>
                <a:ea typeface="+mn-ea"/>
                <a:cs typeface="+mn-cs"/>
              </a:rPr>
              <a:t>Negotiation: Focus on future action. How would they like it to be? What would that take? Develop options. Trading - build wins for everyone.</a:t>
            </a:r>
          </a:p>
          <a:p>
            <a:r>
              <a:rPr lang="en-US" sz="1200" b="1" kern="1200" dirty="0" smtClean="0">
                <a:solidFill>
                  <a:schemeClr val="tx1"/>
                </a:solidFill>
                <a:latin typeface="+mn-lt"/>
                <a:ea typeface="+mn-ea"/>
                <a:cs typeface="+mn-cs"/>
              </a:rPr>
              <a:t>Close Completion</a:t>
            </a:r>
            <a:r>
              <a:rPr lang="en-US" sz="1200" kern="1200" dirty="0" smtClean="0">
                <a:solidFill>
                  <a:schemeClr val="tx1"/>
                </a:solidFill>
                <a:latin typeface="+mn-lt"/>
                <a:ea typeface="+mn-ea"/>
                <a:cs typeface="+mn-cs"/>
              </a:rPr>
              <a:t>: Contracting. Plans for the future, including appointed time to review agreement. Closing statements.</a:t>
            </a:r>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712BF2-97BD-4DAD-A13A-3D9AE3396019}"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712BF2-97BD-4DAD-A13A-3D9AE3396019}"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i="0" kern="1200" dirty="0" smtClean="0">
                <a:solidFill>
                  <a:schemeClr val="tx1"/>
                </a:solidFill>
                <a:latin typeface="+mn-lt"/>
                <a:ea typeface="+mn-ea"/>
                <a:cs typeface="+mn-cs"/>
              </a:rPr>
              <a:t>Respect and value differences</a:t>
            </a:r>
          </a:p>
          <a:p>
            <a:r>
              <a:rPr lang="en-US" sz="1200" b="0" i="0" kern="1200" dirty="0" smtClean="0">
                <a:solidFill>
                  <a:schemeClr val="tx1"/>
                </a:solidFill>
                <a:latin typeface="+mn-lt"/>
                <a:ea typeface="+mn-ea"/>
                <a:cs typeface="+mn-cs"/>
              </a:rPr>
              <a:t>Just as we are unique and special, so are other people. We all have distinctive viewpoints that may be equally valid from where we stand. Each person's viewpoint makes a contribution to the whole and requires consideration and respect in order to form a complete solution. This wider view can open our eyes to many more possibilities. It may require us to change the mind chatter that says: "For me to be right, others must be wrong."</a:t>
            </a:r>
          </a:p>
          <a:p>
            <a:r>
              <a:rPr lang="en-US" sz="1200" b="1" i="0" kern="1200" dirty="0" smtClean="0">
                <a:solidFill>
                  <a:schemeClr val="tx1"/>
                </a:solidFill>
                <a:latin typeface="+mn-lt"/>
                <a:ea typeface="+mn-ea"/>
                <a:cs typeface="+mn-cs"/>
              </a:rPr>
              <a:t>Recognize a long term timeframe.</a:t>
            </a:r>
          </a:p>
          <a:p>
            <a:r>
              <a:rPr lang="en-US" sz="1200" b="0" i="0" kern="1200" dirty="0" smtClean="0">
                <a:solidFill>
                  <a:schemeClr val="tx1"/>
                </a:solidFill>
                <a:latin typeface="+mn-lt"/>
                <a:ea typeface="+mn-ea"/>
                <a:cs typeface="+mn-cs"/>
              </a:rPr>
              <a:t>Consider how the problem or the relationships will look over a substantial period of time. The longer timeframe can help us be more realistic about the size of the problem we presently face.</a:t>
            </a:r>
          </a:p>
          <a:p>
            <a:r>
              <a:rPr lang="en-US" sz="1200" b="1" i="0" kern="1200" dirty="0" smtClean="0">
                <a:solidFill>
                  <a:schemeClr val="tx1"/>
                </a:solidFill>
                <a:latin typeface="+mn-lt"/>
                <a:ea typeface="+mn-ea"/>
                <a:cs typeface="+mn-cs"/>
              </a:rPr>
              <a:t>Assume a global perspective.</a:t>
            </a:r>
          </a:p>
          <a:p>
            <a:r>
              <a:rPr lang="en-US" sz="1200" b="0" i="0" kern="1200" dirty="0" smtClean="0">
                <a:solidFill>
                  <a:schemeClr val="tx1"/>
                </a:solidFill>
                <a:latin typeface="+mn-lt"/>
                <a:ea typeface="+mn-ea"/>
                <a:cs typeface="+mn-cs"/>
              </a:rPr>
              <a:t>If we believe that the actions of one individual are interconnected with every other individual, then we can have a sense how our actions can have meaning in conjunction with the actions of others. We can look at the overall system, which may be the family, the organization or the society. Consider what needs this larger unit has in order to function effectively.</a:t>
            </a:r>
          </a:p>
          <a:p>
            <a:r>
              <a:rPr lang="en-US" sz="1200" b="1" i="0" kern="1200" dirty="0" smtClean="0">
                <a:solidFill>
                  <a:schemeClr val="tx1"/>
                </a:solidFill>
                <a:latin typeface="+mn-lt"/>
                <a:ea typeface="+mn-ea"/>
                <a:cs typeface="+mn-cs"/>
              </a:rPr>
              <a:t>Deal with resistance to the broader perspective</a:t>
            </a:r>
          </a:p>
          <a:p>
            <a:r>
              <a:rPr lang="en-US" sz="1200" b="0" i="0" kern="1200" dirty="0" smtClean="0">
                <a:solidFill>
                  <a:schemeClr val="tx1"/>
                </a:solidFill>
                <a:latin typeface="+mn-lt"/>
                <a:ea typeface="+mn-ea"/>
                <a:cs typeface="+mn-cs"/>
              </a:rPr>
              <a:t>Taking up a broader view can be scary. It may make us less certain of the rightness of our own case. We may fear that we will lose all conviction to fight for what we need. We may have to give up the security we got from the simple way we previously saw the problem. We may need courage to enter the confusion of complexity. Many fears of taking the broader perspective prove ungrounded once we analyze them carefully.</a:t>
            </a:r>
          </a:p>
          <a:p>
            <a:r>
              <a:rPr lang="en-US" sz="1200" b="1" i="0" kern="1200" dirty="0" smtClean="0">
                <a:solidFill>
                  <a:schemeClr val="tx1"/>
                </a:solidFill>
                <a:latin typeface="+mn-lt"/>
                <a:ea typeface="+mn-ea"/>
                <a:cs typeface="+mn-cs"/>
              </a:rPr>
              <a:t>Open to the idea of changing and risk-taking</a:t>
            </a:r>
          </a:p>
          <a:p>
            <a:r>
              <a:rPr lang="en-US" sz="1200" b="0" i="0" kern="1200" dirty="0" smtClean="0">
                <a:solidFill>
                  <a:schemeClr val="tx1"/>
                </a:solidFill>
                <a:latin typeface="+mn-lt"/>
                <a:ea typeface="+mn-ea"/>
                <a:cs typeface="+mn-cs"/>
              </a:rPr>
              <a:t>By taking a broader perspective you may be confronted with the enormity of the difficulties. Identify what you can do to affect a particular problem, even if it is only a small step in the right direction. One step forward changes the dynamics and new possibilities can open up.</a:t>
            </a:r>
          </a:p>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712BF2-97BD-4DAD-A13A-3D9AE3396019}"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712BF2-97BD-4DAD-A13A-3D9AE3396019}"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712BF2-97BD-4DAD-A13A-3D9AE3396019}"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48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dirty="0" smtClean="0"/>
              <a:t>The course is divided into eleven modules, each module offers approximately three hours of intensive training in that skill and additional time is spent in online discussion boards discussing specific conflict cases and developing ways to resolve the conflict. </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a:buNone/>
            </a:pPr>
            <a:r>
              <a:rPr lang="en-US" sz="1200" b="1" dirty="0" smtClean="0"/>
              <a:t>Communication styles and the Identification of Types of Conflict </a:t>
            </a:r>
            <a:endParaRPr lang="en-US" b="1" dirty="0" smtClean="0"/>
          </a:p>
          <a:p>
            <a:pPr>
              <a:buNone/>
            </a:pPr>
            <a:endParaRPr lang="en-US" b="1" dirty="0" smtClean="0"/>
          </a:p>
          <a:p>
            <a:r>
              <a:rPr lang="en-US" dirty="0" smtClean="0"/>
              <a:t>The information in this module will help identify types of conflict- such as what it is and why it occurs so often in the workplace. </a:t>
            </a:r>
          </a:p>
          <a:p>
            <a:endParaRPr lang="en-US" dirty="0" smtClean="0"/>
          </a:p>
          <a:p>
            <a:r>
              <a:rPr lang="en-US" dirty="0" smtClean="0"/>
              <a:t>You will learn</a:t>
            </a:r>
            <a:r>
              <a:rPr lang="en-US" baseline="0" dirty="0" smtClean="0"/>
              <a:t> to identify </a:t>
            </a:r>
            <a:r>
              <a:rPr lang="en-US" dirty="0" smtClean="0"/>
              <a:t>the types of conflict that occur in the workplace, and familiarize</a:t>
            </a:r>
            <a:r>
              <a:rPr lang="en-US" baseline="0" dirty="0" smtClean="0"/>
              <a:t> yourself with two theories of Conflict Theory.</a:t>
            </a:r>
          </a:p>
          <a:p>
            <a:endParaRPr lang="en-US" baseline="0" dirty="0" smtClean="0"/>
          </a:p>
          <a:p>
            <a:r>
              <a:rPr lang="en-US" sz="1200" b="0" i="0" kern="1200" dirty="0" smtClean="0">
                <a:solidFill>
                  <a:schemeClr val="tx1"/>
                </a:solidFill>
                <a:latin typeface="+mn-lt"/>
                <a:ea typeface="+mn-ea"/>
                <a:cs typeface="+mn-cs"/>
              </a:rPr>
              <a:t>Conflict in the workplace can be incredibly destructive to good teamwork.</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Managed in the wrong way, real and legitimate differences between people can quickly spiral out of control, resulting in situations where co-operation breaks down and the team's mission is threatened. This is particularly the case where the wrong approaches to conflict resolution are used.</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To calm these situations down, it helps to take a positive approach to conflict resolution, where discussion is courteous and non-confrontational, and the focus is on issues rather than on individuals. If this is done, then, as long as people listen carefully and explore facts, issues and possible solutions properly, conflict can often be resolved effectively.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lnSpcReduction="10000"/>
          </a:bodyPr>
          <a:lstStyle/>
          <a:p>
            <a:r>
              <a:rPr lang="en-US" sz="1200" dirty="0" smtClean="0"/>
              <a:t>Communication</a:t>
            </a:r>
            <a:r>
              <a:rPr lang="en-US" sz="1200" baseline="0" dirty="0" smtClean="0"/>
              <a:t> skills are some of the most important skills you need to succeed in the workplace. </a:t>
            </a:r>
          </a:p>
          <a:p>
            <a:endParaRPr lang="en-US" sz="1200" baseline="0" dirty="0" smtClean="0"/>
          </a:p>
          <a:p>
            <a:r>
              <a:rPr lang="en-US" sz="1200" dirty="0" smtClean="0"/>
              <a:t>We talk to people face to face, and we listen when people talk to us. We write emails and reports, and we read the documents that are sent to us. Communication, therefore, is a process that involves at least two people – a sender and a receiver. For it to be successful, the receiver must understand the message in the way that the sender intended.</a:t>
            </a:r>
          </a:p>
          <a:p>
            <a:endParaRPr lang="en-US" sz="1200" dirty="0" smtClean="0"/>
          </a:p>
          <a:p>
            <a:r>
              <a:rPr lang="en-US" sz="1200" dirty="0" smtClean="0"/>
              <a:t>This sounds quite simple. But have you ever been in a situation where this hasn't happened? Misunderstanding and confusion often occur, and they can cause enormous problems, yes even conflict.</a:t>
            </a:r>
          </a:p>
          <a:p>
            <a:endParaRPr lang="en-US" sz="800" dirty="0" smtClean="0"/>
          </a:p>
          <a:p>
            <a:r>
              <a:rPr lang="en-US" sz="1200" dirty="0" smtClean="0"/>
              <a:t>If you want to be an effective communicator, you need to be effective at all points in the communication process – whether as a sender or receiver of communication. Whenever you communicate with someone else, you and the other person follow the steps of the communication process. This graphic represents the communication process under “normal” </a:t>
            </a:r>
            <a:r>
              <a:rPr lang="en-US" sz="1200" dirty="0" err="1" smtClean="0"/>
              <a:t>circumstances.In</a:t>
            </a:r>
            <a:r>
              <a:rPr lang="en-US" sz="1200" dirty="0" smtClean="0"/>
              <a:t> conflict, the communication process feedback is either corrupted or does not exist.</a:t>
            </a:r>
          </a:p>
          <a:p>
            <a:endParaRPr lang="en-US" sz="800" dirty="0" smtClean="0"/>
          </a:p>
          <a:p>
            <a:r>
              <a:rPr lang="en-US" sz="1200" dirty="0" smtClean="0"/>
              <a:t>Are you communicating effectively?    Shortly, a new browser window will open where you will read a short article on communication, and take the short survey to find out “How good are your Communication Skills?—</a:t>
            </a:r>
            <a:r>
              <a:rPr lang="en-US" sz="1200" i="1" dirty="0" smtClean="0"/>
              <a:t>After you have taken the survey, remember to either print out the page using your internet browser print button or copy down your score…you will use this information later in the module.</a:t>
            </a:r>
            <a:endParaRPr lang="en-US" sz="1200" dirty="0" smtClean="0"/>
          </a:p>
        </p:txBody>
      </p:sp>
      <p:sp>
        <p:nvSpPr>
          <p:cNvPr id="4" name="Slide Number Placeholder 3"/>
          <p:cNvSpPr>
            <a:spLocks noGrp="1"/>
          </p:cNvSpPr>
          <p:nvPr>
            <p:ph type="sldNum" sz="quarter" idx="10"/>
          </p:nvPr>
        </p:nvSpPr>
        <p:spPr/>
        <p:txBody>
          <a:bodyPr/>
          <a:lstStyle/>
          <a:p>
            <a:fld id="{AD712BF2-97BD-4DAD-A13A-3D9AE339601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dirty="0" smtClean="0"/>
              <a:t>This next activity is going to help you integrate the information you learned in the Communication Quiz and your awareness of effective communication to help resolve conflict.</a:t>
            </a:r>
          </a:p>
          <a:p>
            <a:endParaRPr lang="en-US" sz="1200" dirty="0" smtClean="0"/>
          </a:p>
          <a:p>
            <a:r>
              <a:rPr lang="en-US" sz="1200" dirty="0" smtClean="0"/>
              <a:t>You will be discussing a communication scenario on a discussion board. Follow the directions below to complete the assignment.</a:t>
            </a:r>
          </a:p>
          <a:p>
            <a:endParaRPr lang="en-US" sz="1200" dirty="0" smtClean="0"/>
          </a:p>
          <a:p>
            <a:pPr marL="342900" indent="-342900">
              <a:buFont typeface="+mj-lt"/>
              <a:buAutoNum type="arabicPeriod"/>
            </a:pPr>
            <a:r>
              <a:rPr lang="en-US" sz="1200" dirty="0" smtClean="0"/>
              <a:t>View this video– </a:t>
            </a:r>
            <a:r>
              <a:rPr lang="en-US" sz="1200" u="sng" dirty="0" smtClean="0">
                <a:solidFill>
                  <a:schemeClr val="accent1"/>
                </a:solidFill>
              </a:rPr>
              <a:t>Ann and Pete--Communication scenario video</a:t>
            </a:r>
            <a:r>
              <a:rPr lang="en-US" sz="1200" dirty="0" smtClean="0"/>
              <a:t>.</a:t>
            </a:r>
          </a:p>
          <a:p>
            <a:pPr marL="342900" indent="-342900">
              <a:buFont typeface="+mj-lt"/>
              <a:buAutoNum type="arabicPeriod"/>
            </a:pPr>
            <a:endParaRPr lang="en-US" sz="1200" dirty="0" smtClean="0"/>
          </a:p>
          <a:p>
            <a:pPr marL="342900" indent="-342900">
              <a:buFont typeface="+mj-lt"/>
              <a:buAutoNum type="arabicPeriod"/>
            </a:pPr>
            <a:r>
              <a:rPr lang="en-US" sz="1200" dirty="0" smtClean="0"/>
              <a:t>Utilizing the knowledge about your own communication style and the information you have gained about effective communication and using your Google Groups sign in, </a:t>
            </a:r>
            <a:r>
              <a:rPr lang="en-US" sz="1200" u="sng" dirty="0" smtClean="0">
                <a:solidFill>
                  <a:schemeClr val="accent1"/>
                </a:solidFill>
              </a:rPr>
              <a:t>post a comment on Discussion Thread 3</a:t>
            </a:r>
            <a:r>
              <a:rPr lang="en-US" sz="1200" dirty="0" smtClean="0"/>
              <a:t>, how the lines of communication have broken down between the two people in the scenario. Additionally, propose one or two new strategies to help increase effective communication. (</a:t>
            </a:r>
            <a:r>
              <a:rPr lang="en-US" sz="1200" i="1" dirty="0" smtClean="0"/>
              <a:t>you might want to format your ideas in a text or MSWord document.)</a:t>
            </a:r>
          </a:p>
          <a:p>
            <a:pPr marL="342900" indent="-342900">
              <a:buFont typeface="+mj-lt"/>
              <a:buAutoNum type="arabicPeriod" startAt="3"/>
            </a:pPr>
            <a:r>
              <a:rPr lang="en-US" sz="1200" dirty="0" smtClean="0"/>
              <a:t>Post a short, no shorter than 140 characters, reactionary response to at least 2 of your other cohorts’ posts. </a:t>
            </a:r>
            <a:r>
              <a:rPr lang="en-US" sz="1200" i="1" dirty="0" smtClean="0"/>
              <a:t>Remember to be an excellent communicator as well as a non-judgmental communicator</a:t>
            </a:r>
            <a:r>
              <a:rPr lang="en-US" sz="1200" dirty="0" smtClean="0"/>
              <a:t>. </a:t>
            </a:r>
          </a:p>
          <a:p>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D712BF2-97BD-4DAD-A13A-3D9AE339601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92500"/>
          </a:bodyPr>
          <a:lstStyle/>
          <a:p>
            <a:pPr>
              <a:buNone/>
            </a:pPr>
            <a:r>
              <a:rPr lang="en-US" sz="1200" b="0" i="0" kern="1200" dirty="0" smtClean="0">
                <a:solidFill>
                  <a:schemeClr val="tx1"/>
                </a:solidFill>
                <a:latin typeface="+mn-lt"/>
                <a:ea typeface="+mn-ea"/>
                <a:cs typeface="+mn-cs"/>
              </a:rPr>
              <a:t>In many cases, conflict in the workplace</a:t>
            </a:r>
            <a:r>
              <a:rPr lang="en-US" sz="1200" b="0" i="0" kern="1200" baseline="0" dirty="0" smtClean="0">
                <a:solidFill>
                  <a:schemeClr val="tx1"/>
                </a:solidFill>
                <a:latin typeface="+mn-lt"/>
                <a:ea typeface="+mn-ea"/>
                <a:cs typeface="+mn-cs"/>
              </a:rPr>
              <a:t> just seems to be a fact of life. We’ve all seen situations where different people with different goals </a:t>
            </a:r>
            <a:r>
              <a:rPr lang="en-US" sz="1200" b="0" i="0" kern="1200" dirty="0" smtClean="0">
                <a:solidFill>
                  <a:schemeClr val="tx1"/>
                </a:solidFill>
                <a:latin typeface="+mn-lt"/>
                <a:ea typeface="+mn-ea"/>
                <a:cs typeface="+mn-cs"/>
              </a:rPr>
              <a:t>needs, values, motivations,</a:t>
            </a:r>
            <a:r>
              <a:rPr lang="en-US" sz="1200" b="0" i="0" kern="1200" baseline="0" dirty="0" smtClean="0">
                <a:solidFill>
                  <a:schemeClr val="tx1"/>
                </a:solidFill>
                <a:latin typeface="+mn-lt"/>
                <a:ea typeface="+mn-ea"/>
                <a:cs typeface="+mn-cs"/>
              </a:rPr>
              <a:t> and communication styles have come into conflict and we have all seen the often intense personal animosity that can result.</a:t>
            </a:r>
          </a:p>
          <a:p>
            <a:pPr>
              <a:buNone/>
            </a:pPr>
            <a:endParaRPr lang="en-US"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Besides crafting good conflict</a:t>
            </a:r>
            <a:r>
              <a:rPr lang="en-US" sz="1200" b="0" i="0" kern="1200" baseline="0" dirty="0" smtClean="0">
                <a:solidFill>
                  <a:schemeClr val="tx1"/>
                </a:solidFill>
                <a:latin typeface="+mn-lt"/>
                <a:ea typeface="+mn-ea"/>
                <a:cs typeface="+mn-cs"/>
              </a:rPr>
              <a:t> resolution </a:t>
            </a:r>
            <a:r>
              <a:rPr lang="en-US" sz="1200" b="0" i="0" kern="1200" dirty="0" smtClean="0">
                <a:solidFill>
                  <a:schemeClr val="tx1"/>
                </a:solidFill>
                <a:latin typeface="+mn-lt"/>
                <a:ea typeface="+mn-ea"/>
                <a:cs typeface="+mn-cs"/>
              </a:rPr>
              <a:t>agreements, an important aim of the intervention is to "normalize" conflict so people will not remain emotionally triggered—they internalize the skills and temperament to get through the "white-water" that is challenging them on the way to the skill and goal of reaching more effective collaboration agreements. The long term goal is the realization that when disagreements occur a fight does not have to follow—you just need a new agreement. When an organization, or a collaborative partnership of any kind, embraces the cyclical process of resolution, there is little drain on productive capacity. </a:t>
            </a:r>
            <a:endParaRPr lang="en-US" dirty="0" smtClean="0"/>
          </a:p>
          <a:p>
            <a:pPr>
              <a:buNone/>
            </a:pPr>
            <a:endParaRPr lang="en-US" sz="1200" b="1"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latin typeface="+mn-lt"/>
                <a:ea typeface="+mn-ea"/>
                <a:cs typeface="+mn-cs"/>
              </a:rPr>
              <a:t>The fact that conflict exists, however, is not necessarily a bad thing: As long as it is resolved effectively, it can lead to personal and professional growth.  In many cases, effective conflict resolution can make the difference between positive and negative outcomes. </a:t>
            </a:r>
          </a:p>
          <a:p>
            <a:pPr>
              <a:buNone/>
            </a:pPr>
            <a:endParaRPr lang="en-US" sz="1200" b="1"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Effective</a:t>
            </a:r>
            <a:r>
              <a:rPr lang="en-US" sz="1200" b="0" i="0" kern="1200" baseline="0" dirty="0" smtClean="0">
                <a:solidFill>
                  <a:schemeClr val="tx1"/>
                </a:solidFill>
                <a:latin typeface="+mn-lt"/>
                <a:ea typeface="+mn-ea"/>
                <a:cs typeface="+mn-cs"/>
              </a:rPr>
              <a:t> conflict resolution is a </a:t>
            </a:r>
            <a:r>
              <a:rPr lang="en-US" sz="1200" b="0" i="0" kern="1200" dirty="0" smtClean="0">
                <a:solidFill>
                  <a:schemeClr val="tx1"/>
                </a:solidFill>
                <a:latin typeface="+mn-lt"/>
                <a:ea typeface="+mn-ea"/>
                <a:cs typeface="+mn-cs"/>
              </a:rPr>
              <a:t>process of developing an “attitude of resolution”—enrolling people through the realization of just how large the huge cost of conflict really is and understanding that most conflict is not about bad intention—most conflict is structural, a function of different individual characteristics, needs, and outcomes. </a:t>
            </a:r>
            <a:endParaRPr lang="en-US" sz="1200" b="1" i="0" kern="1200" dirty="0" smtClean="0">
              <a:solidFill>
                <a:schemeClr val="tx1"/>
              </a:solidFill>
              <a:latin typeface="+mn-lt"/>
              <a:ea typeface="+mn-ea"/>
              <a:cs typeface="+mn-cs"/>
            </a:endParaRPr>
          </a:p>
          <a:p>
            <a:pPr>
              <a:buNone/>
            </a:pPr>
            <a:endParaRPr lang="en-US" sz="1200" b="1" i="0" kern="1200" dirty="0" smtClean="0">
              <a:solidFill>
                <a:schemeClr val="tx1"/>
              </a:solidFill>
              <a:latin typeface="+mn-lt"/>
              <a:ea typeface="+mn-ea"/>
              <a:cs typeface="+mn-cs"/>
            </a:endParaRPr>
          </a:p>
          <a:p>
            <a:pPr>
              <a:buNone/>
            </a:pPr>
            <a:endParaRPr lang="en-US" dirty="0" smtClean="0"/>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D712BF2-97BD-4DAD-A13A-3D9AE339601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5AD4838-5E8C-4590-9FF3-016B6852C9AF}" type="datetime1">
              <a:rPr lang="en-US" smtClean="0"/>
              <a:pPr/>
              <a:t>5/2/2013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B. Perea, Sample rapid eLearning course</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92BD6FB-58AE-445F-9D8F-C68760C273A9}" type="slidenum">
              <a:rPr lang="en-US" smtClean="0"/>
              <a:pPr/>
              <a:t>‹#›</a:t>
            </a:fld>
            <a:endParaRPr lang="en-US" dirty="0"/>
          </a:p>
        </p:txBody>
      </p:sp>
      <p:sp>
        <p:nvSpPr>
          <p:cNvPr id="13" name="Rectangle 12"/>
          <p:cNvSpPr/>
          <p:nvPr userDrawn="1"/>
        </p:nvSpPr>
        <p:spPr>
          <a:xfrm>
            <a:off x="0" y="22860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E8B5FF-5219-4210-8D91-50127C3491FF}" type="datetime1">
              <a:rPr lang="en-US" smtClean="0"/>
              <a:pPr/>
              <a:t>5/2/2013</a:t>
            </a:fld>
            <a:endParaRPr lang="en-US" dirty="0"/>
          </a:p>
        </p:txBody>
      </p:sp>
      <p:sp>
        <p:nvSpPr>
          <p:cNvPr id="5" name="Footer Placeholder 4"/>
          <p:cNvSpPr>
            <a:spLocks noGrp="1"/>
          </p:cNvSpPr>
          <p:nvPr>
            <p:ph type="ftr" sz="quarter" idx="11"/>
          </p:nvPr>
        </p:nvSpPr>
        <p:spPr/>
        <p:txBody>
          <a:bodyPr/>
          <a:lstStyle>
            <a:extLst/>
          </a:lstStyle>
          <a:p>
            <a:r>
              <a:rPr lang="en-US" smtClean="0"/>
              <a:t>B. Perea, Sample rapid eLearning course</a:t>
            </a:r>
            <a:endParaRPr lang="en-US" dirty="0"/>
          </a:p>
        </p:txBody>
      </p:sp>
      <p:sp>
        <p:nvSpPr>
          <p:cNvPr id="6" name="Slide Number Placeholder 5"/>
          <p:cNvSpPr>
            <a:spLocks noGrp="1"/>
          </p:cNvSpPr>
          <p:nvPr>
            <p:ph type="sldNum" sz="quarter" idx="12"/>
          </p:nvPr>
        </p:nvSpPr>
        <p:spPr/>
        <p:txBody>
          <a:bodyPr/>
          <a:lstStyle>
            <a:extLst/>
          </a:lstStyle>
          <a:p>
            <a:fld id="{592BD6FB-58AE-445F-9D8F-C68760C273A9}" type="slidenum">
              <a:rPr lang="en-US" smtClean="0"/>
              <a:pPr/>
              <a:t>‹#›</a:t>
            </a:fld>
            <a:endParaRPr lang="en-US" dirty="0"/>
          </a:p>
        </p:txBody>
      </p:sp>
      <p:sp>
        <p:nvSpPr>
          <p:cNvPr id="7" name="Rectangle 6"/>
          <p:cNvSpPr/>
          <p:nvPr userDrawn="1"/>
        </p:nvSpPr>
        <p:spPr>
          <a:xfrm>
            <a:off x="0" y="22860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F5C154-203D-49E3-95DD-0EB1AD16EB4E}" type="datetime1">
              <a:rPr lang="en-US" smtClean="0"/>
              <a:pPr/>
              <a:t>5/2/2013</a:t>
            </a:fld>
            <a:endParaRPr lang="en-US" dirty="0"/>
          </a:p>
        </p:txBody>
      </p:sp>
      <p:sp>
        <p:nvSpPr>
          <p:cNvPr id="5" name="Footer Placeholder 4"/>
          <p:cNvSpPr>
            <a:spLocks noGrp="1"/>
          </p:cNvSpPr>
          <p:nvPr>
            <p:ph type="ftr" sz="quarter" idx="11"/>
          </p:nvPr>
        </p:nvSpPr>
        <p:spPr/>
        <p:txBody>
          <a:bodyPr/>
          <a:lstStyle>
            <a:extLst/>
          </a:lstStyle>
          <a:p>
            <a:r>
              <a:rPr lang="en-US" smtClean="0"/>
              <a:t>B. Perea, Sample rapid eLearning course</a:t>
            </a:r>
            <a:endParaRPr lang="en-US" dirty="0"/>
          </a:p>
        </p:txBody>
      </p:sp>
      <p:sp>
        <p:nvSpPr>
          <p:cNvPr id="6" name="Slide Number Placeholder 5"/>
          <p:cNvSpPr>
            <a:spLocks noGrp="1"/>
          </p:cNvSpPr>
          <p:nvPr>
            <p:ph type="sldNum" sz="quarter" idx="12"/>
          </p:nvPr>
        </p:nvSpPr>
        <p:spPr/>
        <p:txBody>
          <a:bodyPr/>
          <a:lstStyle>
            <a:extLst/>
          </a:lstStyle>
          <a:p>
            <a:fld id="{592BD6FB-58AE-445F-9D8F-C68760C273A9}" type="slidenum">
              <a:rPr lang="en-US" smtClean="0"/>
              <a:pPr/>
              <a:t>‹#›</a:t>
            </a:fld>
            <a:endParaRPr lang="en-US" dirty="0"/>
          </a:p>
        </p:txBody>
      </p:sp>
      <p:sp>
        <p:nvSpPr>
          <p:cNvPr id="7" name="Rectangle 6"/>
          <p:cNvSpPr/>
          <p:nvPr userDrawn="1"/>
        </p:nvSpPr>
        <p:spPr>
          <a:xfrm>
            <a:off x="0" y="22860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8634A9-899A-4640-A693-FD5FCE66EC92}" type="datetime1">
              <a:rPr lang="en-US" smtClean="0"/>
              <a:pPr/>
              <a:t>5/2/2013</a:t>
            </a:fld>
            <a:endParaRPr lang="en-US" dirty="0"/>
          </a:p>
        </p:txBody>
      </p:sp>
      <p:sp>
        <p:nvSpPr>
          <p:cNvPr id="5" name="Footer Placeholder 4"/>
          <p:cNvSpPr>
            <a:spLocks noGrp="1"/>
          </p:cNvSpPr>
          <p:nvPr>
            <p:ph type="ftr" sz="quarter" idx="11"/>
          </p:nvPr>
        </p:nvSpPr>
        <p:spPr/>
        <p:txBody>
          <a:bodyPr/>
          <a:lstStyle>
            <a:extLst/>
          </a:lstStyle>
          <a:p>
            <a:r>
              <a:rPr lang="en-US" smtClean="0"/>
              <a:t>B. Perea, Sample rapid eLearning course</a:t>
            </a:r>
            <a:endParaRPr lang="en-US" dirty="0"/>
          </a:p>
        </p:txBody>
      </p:sp>
      <p:sp>
        <p:nvSpPr>
          <p:cNvPr id="6" name="Slide Number Placeholder 5"/>
          <p:cNvSpPr>
            <a:spLocks noGrp="1"/>
          </p:cNvSpPr>
          <p:nvPr>
            <p:ph type="sldNum" sz="quarter" idx="12"/>
          </p:nvPr>
        </p:nvSpPr>
        <p:spPr/>
        <p:txBody>
          <a:bodyPr/>
          <a:lstStyle>
            <a:extLst/>
          </a:lstStyle>
          <a:p>
            <a:fld id="{592BD6FB-58AE-445F-9D8F-C68760C273A9}"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
        <p:nvSpPr>
          <p:cNvPr id="8" name="Rectangle 7"/>
          <p:cNvSpPr/>
          <p:nvPr userDrawn="1"/>
        </p:nvSpPr>
        <p:spPr>
          <a:xfrm>
            <a:off x="0" y="22860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0DC35AD-76FA-4E45-A7EF-6DCC58CD8A5D}" type="datetime1">
              <a:rPr lang="en-US" smtClean="0"/>
              <a:pPr/>
              <a:t>5/2/2013</a:t>
            </a:fld>
            <a:endParaRPr lang="en-US" dirty="0"/>
          </a:p>
        </p:txBody>
      </p:sp>
      <p:sp>
        <p:nvSpPr>
          <p:cNvPr id="5" name="Footer Placeholder 4"/>
          <p:cNvSpPr>
            <a:spLocks noGrp="1"/>
          </p:cNvSpPr>
          <p:nvPr>
            <p:ph type="ftr" sz="quarter" idx="11"/>
          </p:nvPr>
        </p:nvSpPr>
        <p:spPr/>
        <p:txBody>
          <a:bodyPr/>
          <a:lstStyle>
            <a:extLst/>
          </a:lstStyle>
          <a:p>
            <a:r>
              <a:rPr lang="en-US" smtClean="0"/>
              <a:t>B. Perea, Sample rapid eLearning course</a:t>
            </a:r>
            <a:endParaRPr lang="en-US" dirty="0"/>
          </a:p>
        </p:txBody>
      </p:sp>
      <p:sp>
        <p:nvSpPr>
          <p:cNvPr id="6" name="Slide Number Placeholder 5"/>
          <p:cNvSpPr>
            <a:spLocks noGrp="1"/>
          </p:cNvSpPr>
          <p:nvPr>
            <p:ph type="sldNum" sz="quarter" idx="12"/>
          </p:nvPr>
        </p:nvSpPr>
        <p:spPr/>
        <p:txBody>
          <a:bodyPr/>
          <a:lstStyle>
            <a:extLst/>
          </a:lstStyle>
          <a:p>
            <a:fld id="{592BD6FB-58AE-445F-9D8F-C68760C273A9}"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9" name="Rectangle 8"/>
          <p:cNvSpPr/>
          <p:nvPr userDrawn="1"/>
        </p:nvSpPr>
        <p:spPr>
          <a:xfrm>
            <a:off x="0" y="22860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9FF7456-46B1-44CC-8524-21427421C3F4}" type="datetime1">
              <a:rPr lang="en-US" smtClean="0"/>
              <a:pPr/>
              <a:t>5/2/2013</a:t>
            </a:fld>
            <a:endParaRPr lang="en-US" dirty="0"/>
          </a:p>
        </p:txBody>
      </p:sp>
      <p:sp>
        <p:nvSpPr>
          <p:cNvPr id="6" name="Footer Placeholder 5"/>
          <p:cNvSpPr>
            <a:spLocks noGrp="1"/>
          </p:cNvSpPr>
          <p:nvPr>
            <p:ph type="ftr" sz="quarter" idx="11"/>
          </p:nvPr>
        </p:nvSpPr>
        <p:spPr/>
        <p:txBody>
          <a:bodyPr/>
          <a:lstStyle>
            <a:extLst/>
          </a:lstStyle>
          <a:p>
            <a:r>
              <a:rPr lang="en-US" smtClean="0"/>
              <a:t>B. Perea, Sample rapid eLearning course</a:t>
            </a:r>
            <a:endParaRPr lang="en-US" dirty="0"/>
          </a:p>
        </p:txBody>
      </p:sp>
      <p:sp>
        <p:nvSpPr>
          <p:cNvPr id="7" name="Slide Number Placeholder 6"/>
          <p:cNvSpPr>
            <a:spLocks noGrp="1"/>
          </p:cNvSpPr>
          <p:nvPr>
            <p:ph type="sldNum" sz="quarter" idx="12"/>
          </p:nvPr>
        </p:nvSpPr>
        <p:spPr/>
        <p:txBody>
          <a:bodyPr/>
          <a:lstStyle>
            <a:extLst/>
          </a:lstStyle>
          <a:p>
            <a:fld id="{592BD6FB-58AE-445F-9D8F-C68760C273A9}"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
        <p:nvSpPr>
          <p:cNvPr id="9" name="Rectangle 8"/>
          <p:cNvSpPr/>
          <p:nvPr userDrawn="1"/>
        </p:nvSpPr>
        <p:spPr>
          <a:xfrm>
            <a:off x="0" y="22860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0CCEC36-DE44-4F89-95CF-CB43BB31F203}" type="datetime1">
              <a:rPr lang="en-US" smtClean="0"/>
              <a:pPr/>
              <a:t>5/2/2013</a:t>
            </a:fld>
            <a:endParaRPr lang="en-US" dirty="0"/>
          </a:p>
        </p:txBody>
      </p:sp>
      <p:sp>
        <p:nvSpPr>
          <p:cNvPr id="8" name="Footer Placeholder 7"/>
          <p:cNvSpPr>
            <a:spLocks noGrp="1"/>
          </p:cNvSpPr>
          <p:nvPr>
            <p:ph type="ftr" sz="quarter" idx="11"/>
          </p:nvPr>
        </p:nvSpPr>
        <p:spPr/>
        <p:txBody>
          <a:bodyPr/>
          <a:lstStyle>
            <a:extLst/>
          </a:lstStyle>
          <a:p>
            <a:r>
              <a:rPr lang="en-US" smtClean="0"/>
              <a:t>B. Perea, Sample rapid eLearning course</a:t>
            </a:r>
            <a:endParaRPr lang="en-US" dirty="0"/>
          </a:p>
        </p:txBody>
      </p:sp>
      <p:sp>
        <p:nvSpPr>
          <p:cNvPr id="9" name="Slide Number Placeholder 8"/>
          <p:cNvSpPr>
            <a:spLocks noGrp="1"/>
          </p:cNvSpPr>
          <p:nvPr>
            <p:ph type="sldNum" sz="quarter" idx="12"/>
          </p:nvPr>
        </p:nvSpPr>
        <p:spPr/>
        <p:txBody>
          <a:bodyPr/>
          <a:lstStyle>
            <a:extLst/>
          </a:lstStyle>
          <a:p>
            <a:fld id="{592BD6FB-58AE-445F-9D8F-C68760C273A9}" type="slidenum">
              <a:rPr lang="en-US" smtClean="0"/>
              <a:pPr/>
              <a:t>‹#›</a:t>
            </a:fld>
            <a:endParaRPr lang="en-US" dirty="0"/>
          </a:p>
        </p:txBody>
      </p:sp>
      <p:sp>
        <p:nvSpPr>
          <p:cNvPr id="10" name="Rectangle 9"/>
          <p:cNvSpPr/>
          <p:nvPr userDrawn="1"/>
        </p:nvSpPr>
        <p:spPr>
          <a:xfrm>
            <a:off x="0" y="22860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50B8C1B-A77D-4970-823B-A84183F291A5}" type="datetime1">
              <a:rPr lang="en-US" smtClean="0"/>
              <a:pPr/>
              <a:t>5/2/2013</a:t>
            </a:fld>
            <a:endParaRPr lang="en-US" dirty="0"/>
          </a:p>
        </p:txBody>
      </p:sp>
      <p:sp>
        <p:nvSpPr>
          <p:cNvPr id="4" name="Footer Placeholder 3"/>
          <p:cNvSpPr>
            <a:spLocks noGrp="1"/>
          </p:cNvSpPr>
          <p:nvPr>
            <p:ph type="ftr" sz="quarter" idx="11"/>
          </p:nvPr>
        </p:nvSpPr>
        <p:spPr/>
        <p:txBody>
          <a:bodyPr/>
          <a:lstStyle>
            <a:extLst/>
          </a:lstStyle>
          <a:p>
            <a:r>
              <a:rPr lang="en-US" smtClean="0"/>
              <a:t>B. Perea, Sample rapid eLearning course</a:t>
            </a:r>
            <a:endParaRPr lang="en-US" dirty="0"/>
          </a:p>
        </p:txBody>
      </p:sp>
      <p:sp>
        <p:nvSpPr>
          <p:cNvPr id="5" name="Slide Number Placeholder 4"/>
          <p:cNvSpPr>
            <a:spLocks noGrp="1"/>
          </p:cNvSpPr>
          <p:nvPr>
            <p:ph type="sldNum" sz="quarter" idx="12"/>
          </p:nvPr>
        </p:nvSpPr>
        <p:spPr/>
        <p:txBody>
          <a:bodyPr/>
          <a:lstStyle>
            <a:extLst/>
          </a:lstStyle>
          <a:p>
            <a:fld id="{592BD6FB-58AE-445F-9D8F-C68760C273A9}"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
        <p:nvSpPr>
          <p:cNvPr id="7" name="Rectangle 6"/>
          <p:cNvSpPr/>
          <p:nvPr userDrawn="1"/>
        </p:nvSpPr>
        <p:spPr>
          <a:xfrm>
            <a:off x="0" y="22860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F251087-6D9F-447C-BB70-8DC0EA9BD9D3}" type="datetime1">
              <a:rPr lang="en-US" smtClean="0"/>
              <a:pPr/>
              <a:t>5/2/2013</a:t>
            </a:fld>
            <a:endParaRPr lang="en-US" dirty="0"/>
          </a:p>
        </p:txBody>
      </p:sp>
      <p:sp>
        <p:nvSpPr>
          <p:cNvPr id="3" name="Footer Placeholder 2"/>
          <p:cNvSpPr>
            <a:spLocks noGrp="1"/>
          </p:cNvSpPr>
          <p:nvPr>
            <p:ph type="ftr" sz="quarter" idx="11"/>
          </p:nvPr>
        </p:nvSpPr>
        <p:spPr/>
        <p:txBody>
          <a:bodyPr/>
          <a:lstStyle>
            <a:extLst/>
          </a:lstStyle>
          <a:p>
            <a:r>
              <a:rPr lang="en-US" smtClean="0"/>
              <a:t>B. Perea, Sample rapid eLearning course</a:t>
            </a:r>
            <a:endParaRPr lang="en-US" dirty="0"/>
          </a:p>
        </p:txBody>
      </p:sp>
      <p:sp>
        <p:nvSpPr>
          <p:cNvPr id="4" name="Slide Number Placeholder 3"/>
          <p:cNvSpPr>
            <a:spLocks noGrp="1"/>
          </p:cNvSpPr>
          <p:nvPr>
            <p:ph type="sldNum" sz="quarter" idx="12"/>
          </p:nvPr>
        </p:nvSpPr>
        <p:spPr/>
        <p:txBody>
          <a:bodyPr/>
          <a:lstStyle>
            <a:extLst/>
          </a:lstStyle>
          <a:p>
            <a:fld id="{592BD6FB-58AE-445F-9D8F-C68760C273A9}" type="slidenum">
              <a:rPr lang="en-US" smtClean="0"/>
              <a:pPr/>
              <a:t>‹#›</a:t>
            </a:fld>
            <a:endParaRPr lang="en-US" dirty="0"/>
          </a:p>
        </p:txBody>
      </p:sp>
      <p:pic>
        <p:nvPicPr>
          <p:cNvPr id="5" name="Picture 11" descr="PPT_test"/>
          <p:cNvPicPr>
            <a:picLocks noChangeAspect="1" noChangeArrowheads="1"/>
          </p:cNvPicPr>
          <p:nvPr userDrawn="1">
            <p:custDataLst>
              <p:tags r:id="rId1"/>
            </p:custDataLst>
          </p:nvPr>
        </p:nvPicPr>
        <p:blipFill>
          <a:blip r:embed="rId3" cstate="print"/>
          <a:srcRect l="22549" t="37878" r="22549" b="41667"/>
          <a:stretch>
            <a:fillRect/>
          </a:stretch>
        </p:blipFill>
        <p:spPr bwMode="auto">
          <a:xfrm flipH="1">
            <a:off x="0" y="-152400"/>
            <a:ext cx="9144000" cy="25908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87D48EE-1DC5-4EE9-AD73-4025CC2F3504}" type="datetime1">
              <a:rPr lang="en-US" smtClean="0"/>
              <a:pPr/>
              <a:t>5/2/2013</a:t>
            </a:fld>
            <a:endParaRPr lang="en-US" dirty="0"/>
          </a:p>
        </p:txBody>
      </p:sp>
      <p:sp>
        <p:nvSpPr>
          <p:cNvPr id="6" name="Footer Placeholder 5"/>
          <p:cNvSpPr>
            <a:spLocks noGrp="1"/>
          </p:cNvSpPr>
          <p:nvPr>
            <p:ph type="ftr" sz="quarter" idx="11"/>
          </p:nvPr>
        </p:nvSpPr>
        <p:spPr/>
        <p:txBody>
          <a:bodyPr/>
          <a:lstStyle>
            <a:extLst/>
          </a:lstStyle>
          <a:p>
            <a:r>
              <a:rPr lang="en-US" smtClean="0"/>
              <a:t>B. Perea, Sample rapid eLearning course</a:t>
            </a:r>
            <a:endParaRPr lang="en-US" dirty="0"/>
          </a:p>
        </p:txBody>
      </p:sp>
      <p:sp>
        <p:nvSpPr>
          <p:cNvPr id="7" name="Slide Number Placeholder 6"/>
          <p:cNvSpPr>
            <a:spLocks noGrp="1"/>
          </p:cNvSpPr>
          <p:nvPr>
            <p:ph type="sldNum" sz="quarter" idx="12"/>
          </p:nvPr>
        </p:nvSpPr>
        <p:spPr/>
        <p:txBody>
          <a:bodyPr/>
          <a:lstStyle>
            <a:extLst/>
          </a:lstStyle>
          <a:p>
            <a:fld id="{592BD6FB-58AE-445F-9D8F-C68760C273A9}" type="slidenum">
              <a:rPr lang="en-US" smtClean="0"/>
              <a:pPr/>
              <a:t>‹#›</a:t>
            </a:fld>
            <a:endParaRPr lang="en-US" dirty="0"/>
          </a:p>
        </p:txBody>
      </p:sp>
      <p:sp>
        <p:nvSpPr>
          <p:cNvPr id="8" name="Rectangle 7"/>
          <p:cNvSpPr/>
          <p:nvPr userDrawn="1"/>
        </p:nvSpPr>
        <p:spPr>
          <a:xfrm>
            <a:off x="0" y="22860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FEDA804-D0F2-4A08-B2C5-02606F528586}" type="datetime1">
              <a:rPr lang="en-US" smtClean="0"/>
              <a:pPr/>
              <a:t>5/2/2013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B. Perea, Sample rapid eLearning course</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92BD6FB-58AE-445F-9D8F-C68760C273A9}"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4" name="Rectangle 13"/>
          <p:cNvSpPr/>
          <p:nvPr userDrawn="1"/>
        </p:nvSpPr>
        <p:spPr>
          <a:xfrm>
            <a:off x="0" y="22860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A54FEE0-778A-4B8E-A3E3-27CE28705DE2}" type="datetime1">
              <a:rPr lang="en-US" smtClean="0"/>
              <a:pPr/>
              <a:t>5/2/2013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B. Perea, Sample rapid eLearning course</a:t>
            </a: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92BD6FB-58AE-445F-9D8F-C68760C273A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1.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40.xml"/><Relationship Id="rId7" Type="http://schemas.openxmlformats.org/officeDocument/2006/relationships/image" Target="../media/image12.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2.xml"/><Relationship Id="rId11" Type="http://schemas.openxmlformats.org/officeDocument/2006/relationships/image" Target="../media/image16.png"/><Relationship Id="rId5" Type="http://schemas.openxmlformats.org/officeDocument/2006/relationships/slideLayout" Target="../slideLayouts/slideLayout6.xml"/><Relationship Id="rId10" Type="http://schemas.openxmlformats.org/officeDocument/2006/relationships/image" Target="../media/image15.png"/><Relationship Id="rId4" Type="http://schemas.openxmlformats.org/officeDocument/2006/relationships/tags" Target="../tags/tag41.xml"/><Relationship Id="rId9" Type="http://schemas.openxmlformats.org/officeDocument/2006/relationships/image" Target="../media/image14.emf"/></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44.xml"/><Relationship Id="rId7" Type="http://schemas.openxmlformats.org/officeDocument/2006/relationships/image" Target="../media/image17.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3.xml"/><Relationship Id="rId11" Type="http://schemas.openxmlformats.org/officeDocument/2006/relationships/image" Target="../media/image16.png"/><Relationship Id="rId5" Type="http://schemas.openxmlformats.org/officeDocument/2006/relationships/slideLayout" Target="../slideLayouts/slideLayout6.xml"/><Relationship Id="rId10" Type="http://schemas.openxmlformats.org/officeDocument/2006/relationships/image" Target="../media/image15.png"/><Relationship Id="rId4" Type="http://schemas.openxmlformats.org/officeDocument/2006/relationships/tags" Target="../tags/tag45.xml"/><Relationship Id="rId9"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9.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8.png"/><Relationship Id="rId5" Type="http://schemas.openxmlformats.org/officeDocument/2006/relationships/hyperlink" Target="http://www.mindtools.com/CommSkll/CommunicationIntro.htm" TargetMode="Externa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20.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5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2.xml.rels><?xml version="1.0" encoding="UTF-8" standalone="yes"?>
<Relationships xmlns="http://schemas.openxmlformats.org/package/2006/relationships"><Relationship Id="rId3" Type="http://schemas.openxmlformats.org/officeDocument/2006/relationships/control" Target="../activeX/activeX1.xml"/><Relationship Id="rId2" Type="http://schemas.openxmlformats.org/officeDocument/2006/relationships/tags" Target="../tags/tag5.xml"/><Relationship Id="rId1" Type="http://schemas.openxmlformats.org/officeDocument/2006/relationships/vmlDrawing" Target="../drawings/vmlDrawing1.vml"/><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20.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20.jpe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0.jpe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22.jpe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20.jpe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20.jpe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20.jpeg"/><Relationship Id="rId4"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6.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1.xml"/><Relationship Id="rId7" Type="http://schemas.openxmlformats.org/officeDocument/2006/relationships/image" Target="../media/image7.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tags" Target="../tags/tag22.xml"/><Relationship Id="rId9" Type="http://schemas.openxmlformats.org/officeDocument/2006/relationships/hyperlink" Target="http://www.mindtools.com/CommSkll/CommunicationIntro.ht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groups.google.com/group/PereaInk/browse_thread/thread/d361267ab6499fdc" TargetMode="External"/><Relationship Id="rId3" Type="http://schemas.openxmlformats.org/officeDocument/2006/relationships/tags" Target="../tags/tag26.xml"/><Relationship Id="rId7" Type="http://schemas.openxmlformats.org/officeDocument/2006/relationships/hyperlink" Target="http://www.kriegersolutions.com/training/clip3.wmv" TargetMode="Externa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jpeg"/><Relationship Id="rId5" Type="http://schemas.openxmlformats.org/officeDocument/2006/relationships/notesSlide" Target="../notesSlides/notesSlide8.xml"/><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0.jpe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9.jpe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2438400"/>
            <a:ext cx="8382000" cy="34290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TextBox 2"/>
          <p:cNvSpPr txBox="1"/>
          <p:nvPr/>
        </p:nvSpPr>
        <p:spPr>
          <a:xfrm>
            <a:off x="304800" y="1905000"/>
            <a:ext cx="8382000" cy="4493538"/>
          </a:xfrm>
          <a:prstGeom prst="rect">
            <a:avLst/>
          </a:prstGeom>
          <a:noFill/>
        </p:spPr>
        <p:txBody>
          <a:bodyPr wrap="square" rtlCol="0">
            <a:spAutoFit/>
          </a:bodyPr>
          <a:lstStyle/>
          <a:p>
            <a:r>
              <a:rPr lang="en-US" sz="1600" dirty="0" smtClean="0"/>
              <a:t>This is a sample of a moderated or facilitated self-directed eLearning course with cohort group interactions . The cohort group interactions are in cloud based discussion groups (Google Groups). </a:t>
            </a:r>
          </a:p>
          <a:p>
            <a:endParaRPr lang="en-US" sz="1600" dirty="0" smtClean="0"/>
          </a:p>
          <a:p>
            <a:r>
              <a:rPr lang="en-US" sz="1600" dirty="0" smtClean="0"/>
              <a:t>The course was developed to benefit all levels of employees in the eLearning software Articulate. The course has also been designed so its component modules can easily be uploaded into a LMS/LCMS or a CMS platform.</a:t>
            </a:r>
          </a:p>
          <a:p>
            <a:endParaRPr lang="en-US" sz="1600" dirty="0" smtClean="0"/>
          </a:p>
          <a:p>
            <a:r>
              <a:rPr lang="en-US" sz="1600" dirty="0" smtClean="0"/>
              <a:t>It was designed as a 13 module course, but you will only sample the introduction and Module 1 contained in slides 1-18, slide 19-49 are placeholders for the development of the full course.</a:t>
            </a:r>
          </a:p>
          <a:p>
            <a:endParaRPr lang="en-US" sz="1600" dirty="0" smtClean="0"/>
          </a:p>
          <a:p>
            <a:r>
              <a:rPr lang="en-US" sz="1600" dirty="0" smtClean="0"/>
              <a:t>The design elements include:</a:t>
            </a:r>
          </a:p>
          <a:p>
            <a:pPr>
              <a:buFont typeface="Arial" pitchFamily="34" charset="0"/>
              <a:buChar char="•"/>
            </a:pPr>
            <a:r>
              <a:rPr lang="en-US" sz="1600" dirty="0" smtClean="0"/>
              <a:t> an introduction in Flash—audio and video combined in Camtasia</a:t>
            </a:r>
          </a:p>
          <a:p>
            <a:pPr>
              <a:buFont typeface="Arial" pitchFamily="34" charset="0"/>
              <a:buChar char="•"/>
            </a:pPr>
            <a:r>
              <a:rPr lang="en-US" sz="1600" dirty="0" smtClean="0"/>
              <a:t> a URL link to an web-based quiz</a:t>
            </a:r>
          </a:p>
          <a:p>
            <a:pPr>
              <a:buFont typeface="Arial" pitchFamily="34" charset="0"/>
              <a:buChar char="•"/>
            </a:pPr>
            <a:r>
              <a:rPr lang="en-US" sz="1600" dirty="0" smtClean="0"/>
              <a:t> a URL link to a cloud based discussion board</a:t>
            </a:r>
          </a:p>
          <a:p>
            <a:pPr>
              <a:buFont typeface="Arial" pitchFamily="34" charset="0"/>
              <a:buChar char="•"/>
            </a:pPr>
            <a:r>
              <a:rPr lang="en-US" sz="1600" dirty="0" smtClean="0"/>
              <a:t>2 Engage User Interactions  slides</a:t>
            </a:r>
          </a:p>
          <a:p>
            <a:pPr>
              <a:buFont typeface="Arial" pitchFamily="34" charset="0"/>
              <a:buChar char="•"/>
            </a:pPr>
            <a:r>
              <a:rPr lang="en-US" sz="1600" dirty="0" smtClean="0"/>
              <a:t>1  Module Learning Assessment</a:t>
            </a:r>
          </a:p>
          <a:p>
            <a:pPr>
              <a:buFont typeface="Arial" pitchFamily="34" charset="0"/>
              <a:buChar char="•"/>
            </a:pPr>
            <a:endParaRPr lang="en-US" sz="1600" dirty="0" smtClean="0"/>
          </a:p>
          <a:p>
            <a:r>
              <a:rPr lang="en-US" sz="1400" i="1" dirty="0" smtClean="0"/>
              <a:t>The course will begin with upon your mouse click.</a:t>
            </a:r>
            <a:endParaRPr lang="en-US" sz="1400" i="1" dirty="0"/>
          </a:p>
        </p:txBody>
      </p:sp>
      <p:sp>
        <p:nvSpPr>
          <p:cNvPr id="12" name="Title 11"/>
          <p:cNvSpPr>
            <a:spLocks noGrp="1"/>
          </p:cNvSpPr>
          <p:nvPr>
            <p:ph type="title" idx="4294967295"/>
          </p:nvPr>
        </p:nvSpPr>
        <p:spPr>
          <a:xfrm>
            <a:off x="0" y="762000"/>
            <a:ext cx="8229600" cy="639763"/>
          </a:xfrm>
        </p:spPr>
        <p:txBody>
          <a:bodyPr>
            <a:normAutofit fontScale="90000"/>
          </a:bodyPr>
          <a:lstStyle/>
          <a:p>
            <a:pPr rtl="0" eaLnBrk="1" latinLnBrk="0" hangingPunct="1"/>
            <a:r>
              <a:rPr lang="en-US" sz="2400" b="1" kern="1200" dirty="0" smtClean="0">
                <a:solidFill>
                  <a:schemeClr val="tx1"/>
                </a:solidFill>
                <a:latin typeface="Calibri"/>
                <a:ea typeface="+mn-ea"/>
                <a:cs typeface="+mn-cs"/>
              </a:rPr>
              <a:t>Instructional </a:t>
            </a:r>
            <a:r>
              <a:rPr lang="en-US" sz="2400" b="1" dirty="0" smtClean="0">
                <a:latin typeface="Calibri"/>
                <a:ea typeface="+mn-ea"/>
                <a:cs typeface="+mn-cs"/>
              </a:rPr>
              <a:t>Design</a:t>
            </a:r>
            <a:r>
              <a:rPr lang="en-US" sz="2400" b="1" kern="1200" dirty="0" smtClean="0">
                <a:solidFill>
                  <a:schemeClr val="tx1"/>
                </a:solidFill>
                <a:latin typeface="Calibri"/>
                <a:ea typeface="+mn-ea"/>
                <a:cs typeface="+mn-cs"/>
              </a:rPr>
              <a:t> methodology of </a:t>
            </a:r>
            <a:br>
              <a:rPr lang="en-US" sz="2400" b="1" kern="1200" dirty="0" smtClean="0">
                <a:solidFill>
                  <a:schemeClr val="tx1"/>
                </a:solidFill>
                <a:latin typeface="Calibri"/>
                <a:ea typeface="+mn-ea"/>
                <a:cs typeface="+mn-cs"/>
              </a:rPr>
            </a:br>
            <a:r>
              <a:rPr lang="en-US" sz="2400" b="1" kern="1200" dirty="0" smtClean="0">
                <a:solidFill>
                  <a:schemeClr val="tx1"/>
                </a:solidFill>
                <a:latin typeface="Calibri"/>
                <a:ea typeface="+mn-ea"/>
                <a:cs typeface="+mn-cs"/>
              </a:rPr>
              <a:t>Conflict Resolution sample course</a:t>
            </a:r>
          </a:p>
          <a:p>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057400"/>
            <a:ext cx="4953000" cy="4038600"/>
          </a:xfrm>
        </p:spPr>
        <p:txBody>
          <a:bodyPr>
            <a:normAutofit fontScale="40000" lnSpcReduction="20000"/>
          </a:bodyPr>
          <a:lstStyle/>
          <a:p>
            <a:pPr marL="0" indent="0">
              <a:spcBef>
                <a:spcPts val="0"/>
              </a:spcBef>
              <a:buNone/>
              <a:defRPr/>
            </a:pPr>
            <a:r>
              <a:rPr lang="en-US" sz="3400" dirty="0" smtClean="0"/>
              <a:t>Few people have learned the skills needed to continue forward to collaborate effectively when confronted with conflict. </a:t>
            </a:r>
          </a:p>
          <a:p>
            <a:pPr marL="0" indent="0">
              <a:spcBef>
                <a:spcPts val="0"/>
              </a:spcBef>
              <a:buNone/>
              <a:defRPr/>
            </a:pPr>
            <a:endParaRPr lang="en-US" sz="3400" dirty="0" smtClean="0"/>
          </a:p>
          <a:p>
            <a:pPr marL="0" indent="0">
              <a:spcBef>
                <a:spcPts val="0"/>
              </a:spcBef>
              <a:buNone/>
              <a:defRPr/>
            </a:pPr>
            <a:r>
              <a:rPr lang="en-US" sz="3400" dirty="0" smtClean="0"/>
              <a:t>Most people do not have the map to solid communication, or an "agreement for results“—which are the basic building blocks of collaborations and organizational culture. </a:t>
            </a:r>
          </a:p>
          <a:p>
            <a:pPr marL="0" indent="0">
              <a:spcBef>
                <a:spcPts val="0"/>
              </a:spcBef>
              <a:buNone/>
              <a:defRPr/>
            </a:pPr>
            <a:endParaRPr lang="en-US" sz="3400" dirty="0" smtClean="0"/>
          </a:p>
          <a:p>
            <a:pPr marL="0" indent="0">
              <a:spcBef>
                <a:spcPts val="0"/>
              </a:spcBef>
              <a:buNone/>
              <a:defRPr/>
            </a:pPr>
            <a:r>
              <a:rPr lang="en-US" sz="3400" dirty="0" smtClean="0"/>
              <a:t>The ability to engage the dialogue of collaboration and conflict resolution requires some basic traditional communication skills (self-awareness, listening, and emotional intelligence); that make up conversational steps. </a:t>
            </a:r>
            <a:br>
              <a:rPr lang="en-US" sz="3400" dirty="0" smtClean="0"/>
            </a:br>
            <a:r>
              <a:rPr lang="en-US" sz="3400" dirty="0" smtClean="0"/>
              <a:t/>
            </a:r>
            <a:br>
              <a:rPr lang="en-US" sz="3400" dirty="0" smtClean="0"/>
            </a:br>
            <a:r>
              <a:rPr lang="en-US" sz="3400" dirty="0" smtClean="0"/>
              <a:t>Another key premise is no matter how good the communication is on the front end, conflict will arise because of changing and unforeseen circumstances, incompleteness, and personal challenges.  </a:t>
            </a:r>
            <a:endParaRPr lang="en-US" sz="3400" b="1" dirty="0" smtClean="0"/>
          </a:p>
          <a:p>
            <a:pPr>
              <a:buNone/>
            </a:pPr>
            <a:endParaRPr lang="en-US" b="1" dirty="0" smtClean="0"/>
          </a:p>
          <a:p>
            <a:pPr>
              <a:buNone/>
            </a:pPr>
            <a:endParaRPr lang="en-US" dirty="0" smtClean="0"/>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dirty="0" smtClean="0"/>
              <a:t>B. Perea, Sample rapid eLearning course</a:t>
            </a:r>
            <a:endParaRPr lang="en-US" dirty="0"/>
          </a:p>
        </p:txBody>
      </p:sp>
      <p:sp>
        <p:nvSpPr>
          <p:cNvPr id="2" name="Title 1"/>
          <p:cNvSpPr>
            <a:spLocks noGrp="1"/>
          </p:cNvSpPr>
          <p:nvPr>
            <p:ph type="title"/>
          </p:nvPr>
        </p:nvSpPr>
        <p:spPr/>
        <p:txBody>
          <a:bodyPr>
            <a:normAutofit/>
          </a:bodyPr>
          <a:lstStyle/>
          <a:p>
            <a:r>
              <a:rPr lang="en-US" sz="3200" dirty="0" smtClean="0">
                <a:solidFill>
                  <a:schemeClr val="bg1"/>
                </a:solidFill>
              </a:rPr>
              <a:t>What does Communication</a:t>
            </a:r>
            <a:r>
              <a:rPr lang="en-US" sz="3200" baseline="0" dirty="0" smtClean="0">
                <a:solidFill>
                  <a:schemeClr val="bg1"/>
                </a:solidFill>
              </a:rPr>
              <a:t> have to do with Conflict</a:t>
            </a:r>
            <a:r>
              <a:rPr lang="en-US" sz="3200" dirty="0" smtClean="0">
                <a:solidFill>
                  <a:schemeClr val="bg1"/>
                </a:solidFill>
              </a:rPr>
              <a:t>?</a:t>
            </a:r>
            <a:endParaRPr lang="en-US" sz="3200" dirty="0">
              <a:solidFill>
                <a:schemeClr val="bg1"/>
              </a:solidFill>
            </a:endParaRPr>
          </a:p>
        </p:txBody>
      </p:sp>
      <p:pic>
        <p:nvPicPr>
          <p:cNvPr id="5" name="Picture 4" descr="robots collaborating.jpg"/>
          <p:cNvPicPr>
            <a:picLocks noChangeAspect="1"/>
          </p:cNvPicPr>
          <p:nvPr>
            <p:custDataLst>
              <p:tags r:id="rId2"/>
            </p:custDataLst>
          </p:nvPr>
        </p:nvPicPr>
        <p:blipFill>
          <a:blip r:embed="rId5" cstate="print"/>
          <a:stretch>
            <a:fillRect/>
          </a:stretch>
        </p:blipFill>
        <p:spPr>
          <a:xfrm>
            <a:off x="228600" y="2133600"/>
            <a:ext cx="3496056" cy="3496056"/>
          </a:xfrm>
          <a:prstGeom prst="rect">
            <a:avLst/>
          </a:prstGeom>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obot pointing.png"/>
          <p:cNvPicPr>
            <a:picLocks noChangeAspect="1"/>
          </p:cNvPicPr>
          <p:nvPr>
            <p:custDataLst>
              <p:tags r:id="rId2"/>
            </p:custDataLst>
          </p:nvPr>
        </p:nvPicPr>
        <p:blipFill>
          <a:blip r:embed="rId5" cstate="print"/>
          <a:stretch>
            <a:fillRect/>
          </a:stretch>
        </p:blipFill>
        <p:spPr>
          <a:xfrm>
            <a:off x="609600" y="914400"/>
            <a:ext cx="6629400" cy="5936058"/>
          </a:xfrm>
          <a:prstGeom prst="rect">
            <a:avLst/>
          </a:prstGeom>
        </p:spPr>
      </p:pic>
      <p:sp>
        <p:nvSpPr>
          <p:cNvPr id="3" name="Content Placeholder 2"/>
          <p:cNvSpPr>
            <a:spLocks noGrp="1"/>
          </p:cNvSpPr>
          <p:nvPr>
            <p:ph idx="1"/>
          </p:nvPr>
        </p:nvSpPr>
        <p:spPr>
          <a:xfrm>
            <a:off x="990600" y="3810000"/>
            <a:ext cx="5867400" cy="2743200"/>
          </a:xfrm>
        </p:spPr>
        <p:txBody>
          <a:bodyPr>
            <a:normAutofit fontScale="62500" lnSpcReduction="20000"/>
          </a:bodyPr>
          <a:lstStyle/>
          <a:p>
            <a:pPr>
              <a:buNone/>
            </a:pPr>
            <a:r>
              <a:rPr lang="en-US" dirty="0" smtClean="0"/>
              <a:t>Resolving conflict successfully:</a:t>
            </a:r>
          </a:p>
          <a:p>
            <a:r>
              <a:rPr lang="en-US" b="1" dirty="0" smtClean="0"/>
              <a:t>Increases understanding</a:t>
            </a:r>
            <a:r>
              <a:rPr lang="en-US" dirty="0" smtClean="0"/>
              <a:t>: </a:t>
            </a:r>
          </a:p>
          <a:p>
            <a:pPr lvl="1"/>
            <a:r>
              <a:rPr lang="en-US" dirty="0" smtClean="0"/>
              <a:t>expands people’s awareness of the situation, giving them an insight to achieve their own goals without undermining those of other people. </a:t>
            </a:r>
          </a:p>
          <a:p>
            <a:r>
              <a:rPr lang="en-US" b="1" dirty="0" smtClean="0"/>
              <a:t>Increases group cohesion: </a:t>
            </a:r>
            <a:r>
              <a:rPr lang="en-US" dirty="0" smtClean="0"/>
              <a:t> </a:t>
            </a:r>
          </a:p>
          <a:p>
            <a:pPr lvl="1"/>
            <a:r>
              <a:rPr lang="en-US" dirty="0" smtClean="0"/>
              <a:t>team members can develop stronger mutual respect, and a renewed faith in their ability to work together.</a:t>
            </a:r>
          </a:p>
          <a:p>
            <a:r>
              <a:rPr lang="en-US" b="1" dirty="0" smtClean="0"/>
              <a:t>Improves self-knowledge: </a:t>
            </a:r>
          </a:p>
          <a:p>
            <a:pPr lvl="1"/>
            <a:r>
              <a:rPr lang="en-US" dirty="0" smtClean="0"/>
              <a:t>helping individuals understand the things that are most important to them, sharpening their focus, and enhancing their effectiveness</a:t>
            </a:r>
          </a:p>
          <a:p>
            <a:endParaRPr lang="en-US" dirty="0"/>
          </a:p>
        </p:txBody>
      </p:sp>
      <p:sp>
        <p:nvSpPr>
          <p:cNvPr id="4" name="Footer Placeholder 3"/>
          <p:cNvSpPr>
            <a:spLocks noGrp="1"/>
          </p:cNvSpPr>
          <p:nvPr>
            <p:ph type="ftr" sz="quarter" idx="11"/>
          </p:nvPr>
        </p:nvSpPr>
        <p:spPr/>
        <p:txBody>
          <a:bodyPr/>
          <a:lstStyle/>
          <a:p>
            <a:r>
              <a:rPr lang="en-US" dirty="0" smtClean="0"/>
              <a:t>B. Perea, Sample rapid eLearning course</a:t>
            </a:r>
            <a:endParaRPr lang="en-US" dirty="0"/>
          </a:p>
        </p:txBody>
      </p:sp>
      <p:sp>
        <p:nvSpPr>
          <p:cNvPr id="2" name="Title 1"/>
          <p:cNvSpPr>
            <a:spLocks noGrp="1"/>
          </p:cNvSpPr>
          <p:nvPr>
            <p:ph type="title"/>
          </p:nvPr>
        </p:nvSpPr>
        <p:spPr/>
        <p:txBody>
          <a:bodyPr>
            <a:normAutofit/>
          </a:bodyPr>
          <a:lstStyle/>
          <a:p>
            <a:r>
              <a:rPr lang="en-US" dirty="0" smtClean="0">
                <a:solidFill>
                  <a:schemeClr val="bg1"/>
                </a:solidFill>
              </a:rPr>
              <a:t>Benefits of Conflict Resolution</a:t>
            </a:r>
            <a:endParaRPr lang="en-US"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cstate="print"/>
          <a:srcRect/>
          <a:stretch>
            <a:fillRect/>
          </a:stretch>
        </a:blipFill>
        <a:effectLst/>
      </p:bgPr>
    </p:bg>
    <p:spTree>
      <p:nvGrpSpPr>
        <p:cNvPr id="1" name=""/>
        <p:cNvGrpSpPr/>
        <p:nvPr/>
      </p:nvGrpSpPr>
      <p:grpSpPr>
        <a:xfrm>
          <a:off x="0" y="0"/>
          <a:ext cx="0" cy="0"/>
          <a:chOff x="0" y="0"/>
          <a:chExt cx="0" cy="0"/>
        </a:xfrm>
      </p:grpSpPr>
      <p:sp>
        <p:nvSpPr>
          <p:cNvPr id="13" name="Title 12" hidden="1"/>
          <p:cNvSpPr>
            <a:spLocks noGrp="1"/>
          </p:cNvSpPr>
          <p:nvPr>
            <p:ph type="title"/>
          </p:nvPr>
        </p:nvSpPr>
        <p:spPr/>
        <p:txBody>
          <a:bodyPr>
            <a:normAutofit fontScale="90000"/>
          </a:bodyPr>
          <a:lstStyle/>
          <a:p>
            <a:r>
              <a:rPr lang="en-US" smtClean="0"/>
              <a:t>Thomas-Kilmann Conflict Resolution Style Theory</a:t>
            </a:r>
            <a:endParaRPr lang="en-US"/>
          </a:p>
        </p:txBody>
      </p:sp>
      <p:pic>
        <p:nvPicPr>
          <p:cNvPr id="14" name="Picture 13" descr="engbg.png"/>
          <p:cNvPicPr>
            <a:picLocks/>
          </p:cNvPicPr>
          <p:nvPr/>
        </p:nvPicPr>
        <p:blipFill>
          <a:blip r:embed="rId8" cstate="print"/>
          <a:stretch>
            <a:fillRect/>
          </a:stretch>
        </p:blipFill>
        <p:spPr>
          <a:xfrm>
            <a:off x="0" y="5473700"/>
            <a:ext cx="9144000" cy="1384300"/>
          </a:xfrm>
          <a:prstGeom prst="rect">
            <a:avLst/>
          </a:prstGeom>
        </p:spPr>
      </p:pic>
      <p:pic>
        <p:nvPicPr>
          <p:cNvPr id="16" name="Picture 15" descr="~t131848.emf"/>
          <p:cNvPicPr>
            <a:picLocks/>
          </p:cNvPicPr>
          <p:nvPr>
            <p:custDataLst>
              <p:tags r:id="rId2"/>
            </p:custDataLst>
          </p:nvPr>
        </p:nvPicPr>
        <p:blipFill>
          <a:blip r:embed="rId9" cstate="print"/>
          <a:stretch>
            <a:fillRect/>
          </a:stretch>
        </p:blipFill>
        <p:spPr>
          <a:xfrm>
            <a:off x="190500" y="5838278"/>
            <a:ext cx="5092700" cy="807541"/>
          </a:xfrm>
          <a:prstGeom prst="rect">
            <a:avLst/>
          </a:prstGeom>
        </p:spPr>
      </p:pic>
      <p:pic>
        <p:nvPicPr>
          <p:cNvPr id="17" name="Picture 16" descr="enga.png"/>
          <p:cNvPicPr>
            <a:picLocks/>
          </p:cNvPicPr>
          <p:nvPr>
            <p:custDataLst>
              <p:tags r:id="rId3"/>
            </p:custDataLst>
          </p:nvPr>
        </p:nvPicPr>
        <p:blipFill>
          <a:blip r:embed="rId10" cstate="print"/>
          <a:stretch>
            <a:fillRect/>
          </a:stretch>
        </p:blipFill>
        <p:spPr>
          <a:xfrm>
            <a:off x="4959350" y="5986462"/>
            <a:ext cx="1473200" cy="431800"/>
          </a:xfrm>
          <a:prstGeom prst="rect">
            <a:avLst/>
          </a:prstGeom>
        </p:spPr>
      </p:pic>
      <p:pic>
        <p:nvPicPr>
          <p:cNvPr id="18" name="Picture 17" descr="engb.png"/>
          <p:cNvPicPr>
            <a:picLocks/>
          </p:cNvPicPr>
          <p:nvPr>
            <p:custDataLst>
              <p:tags r:id="rId4"/>
            </p:custDataLst>
          </p:nvPr>
        </p:nvPicPr>
        <p:blipFill>
          <a:blip r:embed="rId11" cstate="print"/>
          <a:stretch>
            <a:fillRect/>
          </a:stretch>
        </p:blipFill>
        <p:spPr>
          <a:xfrm>
            <a:off x="7135812" y="5986462"/>
            <a:ext cx="1731962" cy="431800"/>
          </a:xfrm>
          <a:prstGeom prst="rect">
            <a:avLst/>
          </a:prstGeom>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cstate="print"/>
          <a:srcRect/>
          <a:stretch>
            <a:fillRect/>
          </a:stretch>
        </a:blipFill>
        <a:effectLst/>
      </p:bgPr>
    </p:bg>
    <p:spTree>
      <p:nvGrpSpPr>
        <p:cNvPr id="1" name=""/>
        <p:cNvGrpSpPr/>
        <p:nvPr/>
      </p:nvGrpSpPr>
      <p:grpSpPr>
        <a:xfrm>
          <a:off x="0" y="0"/>
          <a:ext cx="0" cy="0"/>
          <a:chOff x="0" y="0"/>
          <a:chExt cx="0" cy="0"/>
        </a:xfrm>
      </p:grpSpPr>
      <p:sp>
        <p:nvSpPr>
          <p:cNvPr id="20" name="Title 19" hidden="1"/>
          <p:cNvSpPr>
            <a:spLocks noGrp="1"/>
          </p:cNvSpPr>
          <p:nvPr>
            <p:ph type="title"/>
          </p:nvPr>
        </p:nvSpPr>
        <p:spPr/>
        <p:txBody>
          <a:bodyPr>
            <a:normAutofit fontScale="90000"/>
          </a:bodyPr>
          <a:lstStyle/>
          <a:p>
            <a:r>
              <a:rPr lang="en-US" smtClean="0"/>
              <a:t>Interest-Based Relation Approach to Conflict Resolution</a:t>
            </a:r>
            <a:endParaRPr lang="en-US"/>
          </a:p>
        </p:txBody>
      </p:sp>
      <p:pic>
        <p:nvPicPr>
          <p:cNvPr id="21" name="Picture 20" descr="engbg.png"/>
          <p:cNvPicPr>
            <a:picLocks/>
          </p:cNvPicPr>
          <p:nvPr/>
        </p:nvPicPr>
        <p:blipFill>
          <a:blip r:embed="rId8" cstate="print"/>
          <a:stretch>
            <a:fillRect/>
          </a:stretch>
        </p:blipFill>
        <p:spPr>
          <a:xfrm>
            <a:off x="0" y="5473700"/>
            <a:ext cx="9144000" cy="1384300"/>
          </a:xfrm>
          <a:prstGeom prst="rect">
            <a:avLst/>
          </a:prstGeom>
        </p:spPr>
      </p:pic>
      <p:pic>
        <p:nvPicPr>
          <p:cNvPr id="25" name="Picture 24" descr="~t131437.emf"/>
          <p:cNvPicPr>
            <a:picLocks/>
          </p:cNvPicPr>
          <p:nvPr>
            <p:custDataLst>
              <p:tags r:id="rId2"/>
            </p:custDataLst>
          </p:nvPr>
        </p:nvPicPr>
        <p:blipFill>
          <a:blip r:embed="rId9" cstate="print"/>
          <a:stretch>
            <a:fillRect/>
          </a:stretch>
        </p:blipFill>
        <p:spPr>
          <a:xfrm>
            <a:off x="190500" y="5838278"/>
            <a:ext cx="5092700" cy="807541"/>
          </a:xfrm>
          <a:prstGeom prst="rect">
            <a:avLst/>
          </a:prstGeom>
        </p:spPr>
      </p:pic>
      <p:pic>
        <p:nvPicPr>
          <p:cNvPr id="30" name="Picture 29" descr="enga.png"/>
          <p:cNvPicPr>
            <a:picLocks/>
          </p:cNvPicPr>
          <p:nvPr>
            <p:custDataLst>
              <p:tags r:id="rId3"/>
            </p:custDataLst>
          </p:nvPr>
        </p:nvPicPr>
        <p:blipFill>
          <a:blip r:embed="rId10" cstate="print"/>
          <a:stretch>
            <a:fillRect/>
          </a:stretch>
        </p:blipFill>
        <p:spPr>
          <a:xfrm>
            <a:off x="4959350" y="5986462"/>
            <a:ext cx="1473200" cy="431800"/>
          </a:xfrm>
          <a:prstGeom prst="rect">
            <a:avLst/>
          </a:prstGeom>
        </p:spPr>
      </p:pic>
      <p:pic>
        <p:nvPicPr>
          <p:cNvPr id="31" name="Picture 30" descr="engb.png"/>
          <p:cNvPicPr>
            <a:picLocks/>
          </p:cNvPicPr>
          <p:nvPr>
            <p:custDataLst>
              <p:tags r:id="rId4"/>
            </p:custDataLst>
          </p:nvPr>
        </p:nvPicPr>
        <p:blipFill>
          <a:blip r:embed="rId11" cstate="print"/>
          <a:stretch>
            <a:fillRect/>
          </a:stretch>
        </p:blipFill>
        <p:spPr>
          <a:xfrm>
            <a:off x="7135812" y="5986462"/>
            <a:ext cx="1731962" cy="431800"/>
          </a:xfrm>
          <a:prstGeom prst="rect">
            <a:avLst/>
          </a:prstGeom>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robots putting puzzle together.jpg"/>
          <p:cNvPicPr>
            <a:picLocks noChangeAspect="1"/>
          </p:cNvPicPr>
          <p:nvPr>
            <p:custDataLst>
              <p:tags r:id="rId2"/>
            </p:custDataLst>
          </p:nvPr>
        </p:nvPicPr>
        <p:blipFill>
          <a:blip r:embed="rId5" cstate="print"/>
          <a:stretch>
            <a:fillRect/>
          </a:stretch>
        </p:blipFill>
        <p:spPr>
          <a:xfrm>
            <a:off x="0" y="2362200"/>
            <a:ext cx="3954005" cy="3962400"/>
          </a:xfrm>
          <a:prstGeom prst="rect">
            <a:avLst/>
          </a:prstGeom>
        </p:spPr>
      </p:pic>
      <p:sp>
        <p:nvSpPr>
          <p:cNvPr id="3" name="Content Placeholder 2"/>
          <p:cNvSpPr>
            <a:spLocks noGrp="1"/>
          </p:cNvSpPr>
          <p:nvPr>
            <p:ph idx="1"/>
          </p:nvPr>
        </p:nvSpPr>
        <p:spPr>
          <a:xfrm>
            <a:off x="3810000" y="2057400"/>
            <a:ext cx="5181600" cy="4525963"/>
          </a:xfrm>
        </p:spPr>
        <p:txBody>
          <a:bodyPr>
            <a:normAutofit/>
          </a:bodyPr>
          <a:lstStyle/>
          <a:p>
            <a:r>
              <a:rPr lang="en-US" dirty="0" smtClean="0"/>
              <a:t>Step 1—Set the Scene</a:t>
            </a:r>
          </a:p>
          <a:p>
            <a:r>
              <a:rPr lang="en-US" dirty="0" smtClean="0"/>
              <a:t>Step 2—Gather Information</a:t>
            </a:r>
          </a:p>
          <a:p>
            <a:r>
              <a:rPr lang="en-US" dirty="0" smtClean="0"/>
              <a:t>Step 3—Agree on the Problem </a:t>
            </a:r>
          </a:p>
          <a:p>
            <a:r>
              <a:rPr lang="en-US" dirty="0" smtClean="0"/>
              <a:t>Step 4—Utilize Conflict Resolution skills to develop a solution</a:t>
            </a:r>
          </a:p>
          <a:p>
            <a:r>
              <a:rPr lang="en-US" dirty="0" smtClean="0"/>
              <a:t>Step 5—Negotiate a Solution</a:t>
            </a:r>
            <a:endParaRPr lang="en-US" dirty="0"/>
          </a:p>
        </p:txBody>
      </p:sp>
      <p:sp>
        <p:nvSpPr>
          <p:cNvPr id="6" name="Footer Placeholder 5"/>
          <p:cNvSpPr>
            <a:spLocks noGrp="1"/>
          </p:cNvSpPr>
          <p:nvPr>
            <p:ph type="ftr" sz="quarter" idx="11"/>
          </p:nvPr>
        </p:nvSpPr>
        <p:spPr/>
        <p:txBody>
          <a:bodyPr/>
          <a:lstStyle/>
          <a:p>
            <a:r>
              <a:rPr lang="en-US" dirty="0" smtClean="0"/>
              <a:t>B. Perea, Sample rapid eLearning course</a:t>
            </a:r>
            <a:endParaRPr lang="en-US" dirty="0"/>
          </a:p>
        </p:txBody>
      </p:sp>
      <p:sp>
        <p:nvSpPr>
          <p:cNvPr id="2" name="Title 1"/>
          <p:cNvSpPr>
            <a:spLocks noGrp="1"/>
          </p:cNvSpPr>
          <p:nvPr>
            <p:ph type="title"/>
          </p:nvPr>
        </p:nvSpPr>
        <p:spPr/>
        <p:txBody>
          <a:bodyPr/>
          <a:lstStyle/>
          <a:p>
            <a:r>
              <a:rPr lang="en-US" dirty="0" smtClean="0">
                <a:solidFill>
                  <a:schemeClr val="bg1"/>
                </a:solidFill>
              </a:rPr>
              <a:t>Conflict Resolution Process</a:t>
            </a:r>
            <a:endParaRPr lang="en-US"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533400"/>
            <a:ext cx="9144000" cy="762000"/>
          </a:xfrm>
        </p:spPr>
        <p:txBody>
          <a:bodyPr>
            <a:normAutofit fontScale="90000"/>
          </a:bodyPr>
          <a:lstStyle/>
          <a:p>
            <a:r>
              <a:rPr lang="en-US" sz="3100" dirty="0" smtClean="0"/>
              <a:t>Learning Activity 1– Follow-up</a:t>
            </a:r>
            <a:r>
              <a:rPr lang="en-US" dirty="0" smtClean="0">
                <a:solidFill>
                  <a:schemeClr val="tx1"/>
                </a:solidFill>
              </a:rPr>
              <a:t/>
            </a:r>
            <a:br>
              <a:rPr lang="en-US" dirty="0" smtClean="0">
                <a:solidFill>
                  <a:schemeClr val="tx1"/>
                </a:solidFill>
              </a:rPr>
            </a:br>
            <a:endParaRPr lang="en-US" dirty="0"/>
          </a:p>
        </p:txBody>
      </p:sp>
      <p:sp>
        <p:nvSpPr>
          <p:cNvPr id="7" name="Footer Placeholder 6"/>
          <p:cNvSpPr>
            <a:spLocks noGrp="1"/>
          </p:cNvSpPr>
          <p:nvPr>
            <p:ph type="ftr" sz="quarter" idx="11"/>
          </p:nvPr>
        </p:nvSpPr>
        <p:spPr/>
        <p:txBody>
          <a:bodyPr/>
          <a:lstStyle/>
          <a:p>
            <a:r>
              <a:rPr lang="en-US" dirty="0" smtClean="0"/>
              <a:t>B. Perea, Sample rapid eLearning course</a:t>
            </a:r>
            <a:endParaRPr lang="en-US" dirty="0"/>
          </a:p>
        </p:txBody>
      </p:sp>
      <p:sp>
        <p:nvSpPr>
          <p:cNvPr id="4" name="Subtitle 1"/>
          <p:cNvSpPr txBox="1">
            <a:spLocks/>
          </p:cNvSpPr>
          <p:nvPr/>
        </p:nvSpPr>
        <p:spPr>
          <a:xfrm>
            <a:off x="381000" y="5486400"/>
            <a:ext cx="8458200" cy="1143000"/>
          </a:xfrm>
          <a:prstGeom prst="rect">
            <a:avLst/>
          </a:prstGeom>
        </p:spPr>
        <p:txBody>
          <a:bodyPr vert="horz" lIns="91440" tIns="45720" rIns="91440" bIns="45720" rtlCol="0">
            <a:normAutofit/>
          </a:bodyPr>
          <a:lstStyle/>
          <a:p>
            <a:endParaRPr lang="en-US" sz="3200" dirty="0"/>
          </a:p>
        </p:txBody>
      </p:sp>
      <p:sp>
        <p:nvSpPr>
          <p:cNvPr id="6" name="TextBox 5"/>
          <p:cNvSpPr txBox="1"/>
          <p:nvPr/>
        </p:nvSpPr>
        <p:spPr>
          <a:xfrm>
            <a:off x="457200" y="2286000"/>
            <a:ext cx="8458200" cy="3508653"/>
          </a:xfrm>
          <a:prstGeom prst="rect">
            <a:avLst/>
          </a:prstGeom>
          <a:noFill/>
        </p:spPr>
        <p:txBody>
          <a:bodyPr wrap="square" rtlCol="0">
            <a:spAutoFit/>
          </a:bodyPr>
          <a:lstStyle/>
          <a:p>
            <a:r>
              <a:rPr lang="en-US" sz="1600" dirty="0" smtClean="0"/>
              <a:t>Throughout this module, communication and conflict has been linked. We have discovered that in conflict, the communication process is either corrupted or does not exist. It can take a lot of effort to communicate effectively. However, you need to be able to communicate well if you're going to succeed in managing conflict.</a:t>
            </a:r>
          </a:p>
          <a:p>
            <a:endParaRPr lang="en-US" sz="1600" dirty="0" smtClean="0"/>
          </a:p>
          <a:p>
            <a:r>
              <a:rPr lang="en-US" sz="1600" dirty="0" smtClean="0"/>
              <a:t>It is possible to enhance your skills to communicate ideas clearly and effectively, and understand much more of the information that's conveyed to you.</a:t>
            </a:r>
          </a:p>
          <a:p>
            <a:endParaRPr lang="en-US" sz="1600" dirty="0" smtClean="0"/>
          </a:p>
          <a:p>
            <a:r>
              <a:rPr lang="en-US" sz="1600" dirty="0" smtClean="0"/>
              <a:t>As either a speaker or a listener, or as a writer or a reader, you're responsible for making sure that the message is communicated accurately. Pay attention to words and actions, are you triggering conflict with your own words and actions, or body language?</a:t>
            </a:r>
          </a:p>
          <a:p>
            <a:endParaRPr lang="en-US" sz="1400" dirty="0" smtClean="0"/>
          </a:p>
          <a:p>
            <a:r>
              <a:rPr lang="en-US" sz="1600" dirty="0" smtClean="0"/>
              <a:t>Our awareness of how we communicate, impacts our ability to avoid or resolve conflict. Take the </a:t>
            </a:r>
            <a:r>
              <a:rPr lang="en-US" sz="1600" u="sng" dirty="0" smtClean="0">
                <a:solidFill>
                  <a:schemeClr val="accent1"/>
                </a:solidFill>
                <a:hlinkClick r:id="rId5"/>
              </a:rPr>
              <a:t>Communication Quiz</a:t>
            </a:r>
            <a:r>
              <a:rPr lang="en-US" sz="1600" dirty="0" smtClean="0">
                <a:hlinkClick r:id="rId5"/>
              </a:rPr>
              <a:t> </a:t>
            </a:r>
            <a:r>
              <a:rPr lang="en-US" sz="1600" dirty="0" smtClean="0"/>
              <a:t>again to see if you are becoming a more effective communicator. </a:t>
            </a:r>
          </a:p>
        </p:txBody>
      </p:sp>
      <p:sp>
        <p:nvSpPr>
          <p:cNvPr id="8" name="WOLayer"/>
          <p:cNvSpPr/>
          <p:nvPr>
            <p:custDataLst>
              <p:tags r:id="rId2"/>
            </p:custDataLst>
          </p:nvPr>
        </p:nvSpPr>
        <p:spPr>
          <a:xfrm>
            <a:off x="8610600" y="6324600"/>
            <a:ext cx="457200" cy="457200"/>
          </a:xfrm>
          <a:prstGeom prst="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4191000" cy="3505200"/>
          </a:xfrm>
        </p:spPr>
        <p:txBody>
          <a:bodyPr/>
          <a:lstStyle/>
          <a:p>
            <a:pPr>
              <a:buNone/>
            </a:pPr>
            <a:r>
              <a:rPr lang="en-US" dirty="0" smtClean="0"/>
              <a:t>This is the end of Module 1.</a:t>
            </a:r>
          </a:p>
          <a:p>
            <a:pPr>
              <a:buNone/>
            </a:pPr>
            <a:r>
              <a:rPr lang="en-US" dirty="0" smtClean="0"/>
              <a:t>Complete the Quiz on the next slide to move on to Module 2.</a:t>
            </a:r>
            <a:endParaRPr lang="en-US" dirty="0"/>
          </a:p>
        </p:txBody>
      </p:sp>
      <p:sp>
        <p:nvSpPr>
          <p:cNvPr id="4" name="Footer Placeholder 3"/>
          <p:cNvSpPr>
            <a:spLocks noGrp="1"/>
          </p:cNvSpPr>
          <p:nvPr>
            <p:ph type="ftr" sz="quarter" idx="11"/>
          </p:nvPr>
        </p:nvSpPr>
        <p:spPr/>
        <p:txBody>
          <a:bodyPr/>
          <a:lstStyle/>
          <a:p>
            <a:r>
              <a:rPr lang="en-US" dirty="0" smtClean="0"/>
              <a:t>B. Perea, Sample rapid eLearning course</a:t>
            </a:r>
            <a:endParaRPr lang="en-US" dirty="0"/>
          </a:p>
        </p:txBody>
      </p:sp>
      <p:sp>
        <p:nvSpPr>
          <p:cNvPr id="2" name="Title 1"/>
          <p:cNvSpPr>
            <a:spLocks noGrp="1"/>
          </p:cNvSpPr>
          <p:nvPr>
            <p:ph type="title"/>
          </p:nvPr>
        </p:nvSpPr>
        <p:spPr/>
        <p:txBody>
          <a:bodyPr/>
          <a:lstStyle/>
          <a:p>
            <a:r>
              <a:rPr lang="en-US" dirty="0" smtClean="0">
                <a:solidFill>
                  <a:schemeClr val="bg1"/>
                </a:solidFill>
              </a:rPr>
              <a:t>Learning Assessment 1</a:t>
            </a:r>
            <a:endParaRPr lang="en-US" dirty="0">
              <a:solidFill>
                <a:schemeClr val="bg1"/>
              </a:solidFill>
            </a:endParaRPr>
          </a:p>
        </p:txBody>
      </p:sp>
      <p:pic>
        <p:nvPicPr>
          <p:cNvPr id="10" name="Picture 9" descr="robot with mega phone.jpg"/>
          <p:cNvPicPr>
            <a:picLocks noChangeAspect="1"/>
          </p:cNvPicPr>
          <p:nvPr>
            <p:custDataLst>
              <p:tags r:id="rId2"/>
            </p:custDataLst>
          </p:nvPr>
        </p:nvPicPr>
        <p:blipFill>
          <a:blip r:embed="rId5" cstate="print"/>
          <a:stretch>
            <a:fillRect/>
          </a:stretch>
        </p:blipFill>
        <p:spPr>
          <a:xfrm>
            <a:off x="4648199" y="2133600"/>
            <a:ext cx="3656539" cy="3849624"/>
          </a:xfrm>
          <a:prstGeom prst="rect">
            <a:avLst/>
          </a:prstGeom>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Opponents or Partners</a:t>
            </a:r>
          </a:p>
          <a:p>
            <a:pPr>
              <a:buNone/>
            </a:pPr>
            <a:r>
              <a:rPr lang="en-US" dirty="0" smtClean="0"/>
              <a:t>The win/win approach is about changing the conflict from adversarial--attack and defense, to co-operation.</a:t>
            </a:r>
          </a:p>
          <a:p>
            <a:pPr>
              <a:buNone/>
            </a:pPr>
            <a:endParaRPr lang="en-US" dirty="0"/>
          </a:p>
        </p:txBody>
      </p:sp>
      <p:sp>
        <p:nvSpPr>
          <p:cNvPr id="4" name="Footer Placeholder 3"/>
          <p:cNvSpPr>
            <a:spLocks noGrp="1"/>
          </p:cNvSpPr>
          <p:nvPr>
            <p:ph type="ftr" sz="quarter" idx="11"/>
          </p:nvPr>
        </p:nvSpPr>
        <p:spPr/>
        <p:txBody>
          <a:bodyPr/>
          <a:lstStyle/>
          <a:p>
            <a:r>
              <a:rPr lang="en-US" dirty="0" smtClean="0"/>
              <a:t>B. Perea, Sample rapid eLearning course</a:t>
            </a:r>
            <a:endParaRPr lang="en-US" dirty="0"/>
          </a:p>
        </p:txBody>
      </p:sp>
      <p:sp>
        <p:nvSpPr>
          <p:cNvPr id="2" name="Title 1"/>
          <p:cNvSpPr>
            <a:spLocks noGrp="1"/>
          </p:cNvSpPr>
          <p:nvPr>
            <p:ph type="title"/>
          </p:nvPr>
        </p:nvSpPr>
        <p:spPr/>
        <p:txBody>
          <a:bodyPr>
            <a:normAutofit/>
          </a:bodyPr>
          <a:lstStyle/>
          <a:p>
            <a:r>
              <a:rPr lang="en-US" dirty="0" smtClean="0">
                <a:solidFill>
                  <a:schemeClr val="bg1"/>
                </a:solidFill>
              </a:rPr>
              <a:t>Module 2—Win Win Approach to CR</a:t>
            </a:r>
            <a:endParaRPr lang="en-US"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Learning Activity</a:t>
            </a:r>
            <a:endParaRPr lang="en-US" dirty="0"/>
          </a:p>
        </p:txBody>
      </p:sp>
      <p:sp>
        <p:nvSpPr>
          <p:cNvPr id="2" name="Subtitle 1"/>
          <p:cNvSpPr>
            <a:spLocks noGrp="1"/>
          </p:cNvSpPr>
          <p:nvPr>
            <p:ph type="subTitle"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B. Perea, Sample rapid eLearning course</a:t>
            </a:r>
            <a:endParaRPr lang="en-US"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chemeClr val="accent1">
                    <a:lumMod val="20000"/>
                    <a:lumOff val="80000"/>
                  </a:schemeClr>
                </a:solidFill>
              </a:rPr>
              <a:t>Conflict Resolution 101</a:t>
            </a:r>
            <a:endParaRPr lang="en-US" dirty="0">
              <a:solidFill>
                <a:schemeClr val="accent1">
                  <a:lumMod val="20000"/>
                  <a:lumOff val="80000"/>
                </a:schemeClr>
              </a:solidFill>
            </a:endParaRPr>
          </a:p>
        </p:txBody>
      </p:sp>
    </p:spTree>
    <p:custDataLst>
      <p:tags r:id="rId2"/>
    </p:custDataLst>
    <p:controls>
      <p:control spid="2051" name="ArticulateFlashObject" r:id="rId3" imgW="5792008" imgH="4369117"/>
    </p:controls>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Problems or Challenges</a:t>
            </a:r>
          </a:p>
          <a:p>
            <a:pPr>
              <a:buNone/>
            </a:pPr>
            <a:r>
              <a:rPr lang="en-US" dirty="0" smtClean="0"/>
              <a:t>Turning problems into possibilities.</a:t>
            </a:r>
          </a:p>
          <a:p>
            <a:pPr>
              <a:buNone/>
            </a:pPr>
            <a:endParaRPr lang="en-US" dirty="0"/>
          </a:p>
        </p:txBody>
      </p:sp>
      <p:sp>
        <p:nvSpPr>
          <p:cNvPr id="4" name="Footer Placeholder 3"/>
          <p:cNvSpPr>
            <a:spLocks noGrp="1"/>
          </p:cNvSpPr>
          <p:nvPr>
            <p:ph type="ftr" sz="quarter" idx="11"/>
          </p:nvPr>
        </p:nvSpPr>
        <p:spPr/>
        <p:txBody>
          <a:bodyPr/>
          <a:lstStyle/>
          <a:p>
            <a:r>
              <a:rPr lang="en-US" dirty="0" smtClean="0"/>
              <a:t>B. Perea, Sample rapid eLearning course</a:t>
            </a:r>
            <a:endParaRPr lang="en-US" dirty="0"/>
          </a:p>
        </p:txBody>
      </p:sp>
      <p:sp>
        <p:nvSpPr>
          <p:cNvPr id="2" name="Title 1"/>
          <p:cNvSpPr>
            <a:spLocks noGrp="1"/>
          </p:cNvSpPr>
          <p:nvPr>
            <p:ph type="title"/>
          </p:nvPr>
        </p:nvSpPr>
        <p:spPr/>
        <p:txBody>
          <a:bodyPr/>
          <a:lstStyle/>
          <a:p>
            <a:r>
              <a:rPr lang="en-US" dirty="0" smtClean="0">
                <a:solidFill>
                  <a:schemeClr val="bg1"/>
                </a:solidFill>
              </a:rPr>
              <a:t>Module 3—Creative Response</a:t>
            </a:r>
            <a:endParaRPr lang="en-US"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Learning Assessment</a:t>
            </a:r>
            <a:endParaRPr lang="en-US" dirty="0"/>
          </a:p>
        </p:txBody>
      </p:sp>
      <p:sp>
        <p:nvSpPr>
          <p:cNvPr id="3" name="Footer Placeholder 2"/>
          <p:cNvSpPr>
            <a:spLocks noGrp="1"/>
          </p:cNvSpPr>
          <p:nvPr>
            <p:ph type="ftr" sz="quarter" idx="11"/>
          </p:nvPr>
        </p:nvSpPr>
        <p:spPr/>
        <p:txBody>
          <a:bodyPr/>
          <a:lstStyle/>
          <a:p>
            <a:r>
              <a:rPr lang="en-US" dirty="0" smtClean="0"/>
              <a:t>B. Perea, Sample rapid eLearning course</a:t>
            </a:r>
            <a:endParaRPr lang="en-US" dirty="0"/>
          </a:p>
        </p:txBody>
      </p:sp>
      <p:sp>
        <p:nvSpPr>
          <p:cNvPr id="5" name="Content Placeholder 2"/>
          <p:cNvSpPr txBox="1">
            <a:spLocks/>
          </p:cNvSpPr>
          <p:nvPr/>
        </p:nvSpPr>
        <p:spPr>
          <a:xfrm>
            <a:off x="457200" y="2209800"/>
            <a:ext cx="41910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This is the end of Modules</a:t>
            </a:r>
            <a:r>
              <a:rPr kumimoji="0" lang="en-US" sz="3200" b="0" i="0" u="none" strike="noStrike" kern="1200" cap="none" spc="0" normalizeH="0" noProof="0" dirty="0" smtClean="0">
                <a:ln>
                  <a:noFill/>
                </a:ln>
                <a:effectLst/>
                <a:uLnTx/>
                <a:uFillTx/>
                <a:latin typeface="+mn-lt"/>
                <a:ea typeface="+mn-ea"/>
                <a:cs typeface="+mn-cs"/>
              </a:rPr>
              <a:t> 2-3</a:t>
            </a:r>
            <a:r>
              <a:rPr kumimoji="0" lang="en-US" sz="3200" b="0" i="0" u="none" strike="noStrike" kern="1200" cap="none" spc="0" normalizeH="0" baseline="0" noProof="0" dirty="0" smtClean="0">
                <a:ln>
                  <a:noFill/>
                </a:ln>
                <a:effectLst/>
                <a:uLnTx/>
                <a:uFillTx/>
                <a:latin typeface="+mn-lt"/>
                <a:ea typeface="+mn-ea"/>
                <a:cs typeface="+mn-cs"/>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Complete the Quiz on the next slide to move on to Module.</a:t>
            </a:r>
            <a:endParaRPr kumimoji="0" lang="en-US" sz="3200" b="0" i="0" u="none" strike="noStrike" kern="1200" cap="none" spc="0" normalizeH="0" baseline="0" noProof="0" dirty="0">
              <a:ln>
                <a:noFill/>
              </a:ln>
              <a:effectLst/>
              <a:uLnTx/>
              <a:uFillTx/>
              <a:latin typeface="+mn-lt"/>
              <a:ea typeface="+mn-ea"/>
              <a:cs typeface="+mn-cs"/>
            </a:endParaRPr>
          </a:p>
        </p:txBody>
      </p:sp>
      <p:pic>
        <p:nvPicPr>
          <p:cNvPr id="6" name="Picture 5" descr="robot with mega phone.jpg"/>
          <p:cNvPicPr>
            <a:picLocks noChangeAspect="1"/>
          </p:cNvPicPr>
          <p:nvPr>
            <p:custDataLst>
              <p:tags r:id="rId2"/>
            </p:custDataLst>
          </p:nvPr>
        </p:nvPicPr>
        <p:blipFill>
          <a:blip r:embed="rId5" cstate="print"/>
          <a:stretch>
            <a:fillRect/>
          </a:stretch>
        </p:blipFill>
        <p:spPr>
          <a:xfrm>
            <a:off x="4648199" y="2133600"/>
            <a:ext cx="3656539" cy="3849624"/>
          </a:xfrm>
          <a:prstGeom prst="rect">
            <a:avLst/>
          </a:prstGeom>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Learning Activity</a:t>
            </a:r>
            <a:endParaRPr lang="en-US" dirty="0"/>
          </a:p>
        </p:txBody>
      </p:sp>
      <p:sp>
        <p:nvSpPr>
          <p:cNvPr id="2" name="Subtitle 1"/>
          <p:cNvSpPr>
            <a:spLocks noGrp="1"/>
          </p:cNvSpPr>
          <p:nvPr>
            <p:ph type="subTitle"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B. Perea, Sample rapid eLearning course</a:t>
            </a:r>
            <a:endParaRPr lang="en-US" dirty="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The Task of Active Listening</a:t>
            </a:r>
          </a:p>
          <a:p>
            <a:pPr>
              <a:buNone/>
            </a:pPr>
            <a:r>
              <a:rPr lang="en-US" dirty="0" smtClean="0"/>
              <a:t>Rapport and openness between people.</a:t>
            </a:r>
          </a:p>
          <a:p>
            <a:pPr>
              <a:buNone/>
            </a:pPr>
            <a:endParaRPr lang="en-US" dirty="0"/>
          </a:p>
        </p:txBody>
      </p:sp>
      <p:sp>
        <p:nvSpPr>
          <p:cNvPr id="4" name="Footer Placeholder 3"/>
          <p:cNvSpPr>
            <a:spLocks noGrp="1"/>
          </p:cNvSpPr>
          <p:nvPr>
            <p:ph type="ftr" sz="quarter" idx="11"/>
          </p:nvPr>
        </p:nvSpPr>
        <p:spPr/>
        <p:txBody>
          <a:bodyPr/>
          <a:lstStyle/>
          <a:p>
            <a:r>
              <a:rPr lang="en-US" dirty="0" smtClean="0"/>
              <a:t>B. Perea, Sample rapid eLearning course</a:t>
            </a:r>
            <a:endParaRPr lang="en-US" dirty="0"/>
          </a:p>
        </p:txBody>
      </p:sp>
      <p:sp>
        <p:nvSpPr>
          <p:cNvPr id="2" name="Title 1"/>
          <p:cNvSpPr>
            <a:spLocks noGrp="1"/>
          </p:cNvSpPr>
          <p:nvPr>
            <p:ph type="title"/>
          </p:nvPr>
        </p:nvSpPr>
        <p:spPr/>
        <p:txBody>
          <a:bodyPr/>
          <a:lstStyle/>
          <a:p>
            <a:r>
              <a:rPr lang="en-US" dirty="0" smtClean="0">
                <a:solidFill>
                  <a:schemeClr val="bg1"/>
                </a:solidFill>
              </a:rPr>
              <a:t>Module 4--Empathy</a:t>
            </a:r>
            <a:endParaRPr lang="en-US"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Learning Activity</a:t>
            </a:r>
            <a:endParaRPr lang="en-US" dirty="0"/>
          </a:p>
        </p:txBody>
      </p:sp>
      <p:sp>
        <p:nvSpPr>
          <p:cNvPr id="2" name="Subtitle 1"/>
          <p:cNvSpPr>
            <a:spLocks noGrp="1"/>
          </p:cNvSpPr>
          <p:nvPr>
            <p:ph type="subTitle"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B. Perea, Sample rapid eLearning course</a:t>
            </a:r>
            <a:endParaRPr lang="en-US"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When to use “I” Statements</a:t>
            </a:r>
          </a:p>
          <a:p>
            <a:pPr>
              <a:buNone/>
            </a:pPr>
            <a:r>
              <a:rPr lang="en-US" dirty="0" smtClean="0"/>
              <a:t>Stating your case without arousing the defenses of the other person.</a:t>
            </a:r>
          </a:p>
          <a:p>
            <a:pPr>
              <a:buNone/>
            </a:pPr>
            <a:endParaRPr lang="en-US" dirty="0"/>
          </a:p>
        </p:txBody>
      </p:sp>
      <p:sp>
        <p:nvSpPr>
          <p:cNvPr id="4" name="Footer Placeholder 3"/>
          <p:cNvSpPr>
            <a:spLocks noGrp="1"/>
          </p:cNvSpPr>
          <p:nvPr>
            <p:ph type="ftr" sz="quarter" idx="11"/>
          </p:nvPr>
        </p:nvSpPr>
        <p:spPr/>
        <p:txBody>
          <a:bodyPr/>
          <a:lstStyle/>
          <a:p>
            <a:r>
              <a:rPr lang="en-US" dirty="0" smtClean="0"/>
              <a:t>B. Perea, Sample rapid eLearning course</a:t>
            </a:r>
            <a:endParaRPr lang="en-US" dirty="0"/>
          </a:p>
        </p:txBody>
      </p:sp>
      <p:sp>
        <p:nvSpPr>
          <p:cNvPr id="2" name="Title 1"/>
          <p:cNvSpPr>
            <a:spLocks noGrp="1"/>
          </p:cNvSpPr>
          <p:nvPr>
            <p:ph type="title"/>
          </p:nvPr>
        </p:nvSpPr>
        <p:spPr/>
        <p:txBody>
          <a:bodyPr/>
          <a:lstStyle/>
          <a:p>
            <a:r>
              <a:rPr lang="en-US" dirty="0" smtClean="0">
                <a:solidFill>
                  <a:schemeClr val="bg1"/>
                </a:solidFill>
              </a:rPr>
              <a:t>Module 5—Appropriate Assertiveness</a:t>
            </a:r>
            <a:endParaRPr lang="en-US"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Learning Activity</a:t>
            </a:r>
            <a:endParaRPr lang="en-US" dirty="0"/>
          </a:p>
        </p:txBody>
      </p:sp>
      <p:sp>
        <p:nvSpPr>
          <p:cNvPr id="2" name="Subtitle 1"/>
          <p:cNvSpPr>
            <a:spLocks noGrp="1"/>
          </p:cNvSpPr>
          <p:nvPr>
            <p:ph type="subTitle"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B. Perea, Sample rapid eLearning course</a:t>
            </a:r>
            <a:endParaRPr lang="en-US"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Learning Assessment</a:t>
            </a:r>
            <a:endParaRPr lang="en-US" dirty="0"/>
          </a:p>
        </p:txBody>
      </p:sp>
      <p:sp>
        <p:nvSpPr>
          <p:cNvPr id="3" name="Footer Placeholder 2"/>
          <p:cNvSpPr>
            <a:spLocks noGrp="1"/>
          </p:cNvSpPr>
          <p:nvPr>
            <p:ph type="ftr" sz="quarter" idx="11"/>
          </p:nvPr>
        </p:nvSpPr>
        <p:spPr/>
        <p:txBody>
          <a:bodyPr/>
          <a:lstStyle/>
          <a:p>
            <a:r>
              <a:rPr lang="en-US" dirty="0" smtClean="0"/>
              <a:t>B. Perea, Sample rapid eLearning course</a:t>
            </a:r>
            <a:endParaRPr lang="en-US" dirty="0"/>
          </a:p>
        </p:txBody>
      </p:sp>
      <p:sp>
        <p:nvSpPr>
          <p:cNvPr id="5" name="Content Placeholder 2"/>
          <p:cNvSpPr txBox="1">
            <a:spLocks/>
          </p:cNvSpPr>
          <p:nvPr/>
        </p:nvSpPr>
        <p:spPr>
          <a:xfrm>
            <a:off x="457200" y="2209800"/>
            <a:ext cx="41910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This is the end of Modules</a:t>
            </a:r>
            <a:r>
              <a:rPr kumimoji="0" lang="en-US" sz="3200" b="0" i="0" u="none" strike="noStrike" kern="1200" cap="none" spc="0" normalizeH="0" noProof="0" dirty="0" smtClean="0">
                <a:ln>
                  <a:noFill/>
                </a:ln>
                <a:effectLst/>
                <a:uLnTx/>
                <a:uFillTx/>
                <a:latin typeface="+mn-lt"/>
                <a:ea typeface="+mn-ea"/>
                <a:cs typeface="+mn-cs"/>
              </a:rPr>
              <a:t> 4-5</a:t>
            </a:r>
            <a:r>
              <a:rPr kumimoji="0" lang="en-US" sz="3200" b="0" i="0" u="none" strike="noStrike" kern="1200" cap="none" spc="0" normalizeH="0" baseline="0" noProof="0" dirty="0" smtClean="0">
                <a:ln>
                  <a:noFill/>
                </a:ln>
                <a:effectLst/>
                <a:uLnTx/>
                <a:uFillTx/>
                <a:latin typeface="+mn-lt"/>
                <a:ea typeface="+mn-ea"/>
                <a:cs typeface="+mn-cs"/>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Complete the Quiz on the next slide to move on to Module.</a:t>
            </a:r>
            <a:endParaRPr kumimoji="0" lang="en-US" sz="3200" b="0" i="0" u="none" strike="noStrike" kern="1200" cap="none" spc="0" normalizeH="0" baseline="0" noProof="0" dirty="0">
              <a:ln>
                <a:noFill/>
              </a:ln>
              <a:effectLst/>
              <a:uLnTx/>
              <a:uFillTx/>
              <a:latin typeface="+mn-lt"/>
              <a:ea typeface="+mn-ea"/>
              <a:cs typeface="+mn-cs"/>
            </a:endParaRPr>
          </a:p>
        </p:txBody>
      </p:sp>
      <p:pic>
        <p:nvPicPr>
          <p:cNvPr id="6" name="Picture 5" descr="robot with mega phone.jpg"/>
          <p:cNvPicPr>
            <a:picLocks noChangeAspect="1"/>
          </p:cNvPicPr>
          <p:nvPr>
            <p:custDataLst>
              <p:tags r:id="rId2"/>
            </p:custDataLst>
          </p:nvPr>
        </p:nvPicPr>
        <p:blipFill>
          <a:blip r:embed="rId5" cstate="print"/>
          <a:stretch>
            <a:fillRect/>
          </a:stretch>
        </p:blipFill>
        <p:spPr>
          <a:xfrm>
            <a:off x="4648199" y="2133600"/>
            <a:ext cx="3656539" cy="3849624"/>
          </a:xfrm>
          <a:prstGeom prst="rect">
            <a:avLst/>
          </a:prstGeom>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Responding to resistance from others</a:t>
            </a:r>
          </a:p>
          <a:p>
            <a:pPr>
              <a:buNone/>
            </a:pPr>
            <a:r>
              <a:rPr lang="en-US" dirty="0" smtClean="0"/>
              <a:t>Ask open questions to reframe resistance.</a:t>
            </a:r>
            <a:endParaRPr lang="en-US" dirty="0"/>
          </a:p>
        </p:txBody>
      </p:sp>
      <p:sp>
        <p:nvSpPr>
          <p:cNvPr id="4" name="Footer Placeholder 3"/>
          <p:cNvSpPr>
            <a:spLocks noGrp="1"/>
          </p:cNvSpPr>
          <p:nvPr>
            <p:ph type="ftr" sz="quarter" idx="11"/>
          </p:nvPr>
        </p:nvSpPr>
        <p:spPr/>
        <p:txBody>
          <a:bodyPr/>
          <a:lstStyle/>
          <a:p>
            <a:r>
              <a:rPr lang="en-US" dirty="0" smtClean="0"/>
              <a:t>B. Perea, Sample rapid eLearning course</a:t>
            </a:r>
            <a:endParaRPr lang="en-US" dirty="0"/>
          </a:p>
        </p:txBody>
      </p:sp>
      <p:sp>
        <p:nvSpPr>
          <p:cNvPr id="2" name="Title 1"/>
          <p:cNvSpPr>
            <a:spLocks noGrp="1"/>
          </p:cNvSpPr>
          <p:nvPr>
            <p:ph type="title"/>
          </p:nvPr>
        </p:nvSpPr>
        <p:spPr/>
        <p:txBody>
          <a:bodyPr/>
          <a:lstStyle/>
          <a:p>
            <a:r>
              <a:rPr lang="en-US" dirty="0" smtClean="0">
                <a:solidFill>
                  <a:schemeClr val="bg1"/>
                </a:solidFill>
              </a:rPr>
              <a:t>Module 6—Co-Operative Power</a:t>
            </a:r>
            <a:endParaRPr lang="en-US"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Learning Activity</a:t>
            </a:r>
            <a:endParaRPr lang="en-US" dirty="0"/>
          </a:p>
        </p:txBody>
      </p:sp>
      <p:sp>
        <p:nvSpPr>
          <p:cNvPr id="2" name="Subtitle 1"/>
          <p:cNvSpPr>
            <a:spLocks noGrp="1"/>
          </p:cNvSpPr>
          <p:nvPr>
            <p:ph type="subTitle"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B. Perea, Sample rapid eLearning course</a:t>
            </a:r>
            <a:endParaRPr lang="en-US"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list checkmark.jpg"/>
          <p:cNvPicPr>
            <a:picLocks noGrp="1" noChangeAspect="1"/>
          </p:cNvPicPr>
          <p:nvPr>
            <p:ph idx="1"/>
            <p:custDataLst>
              <p:tags r:id="rId2"/>
            </p:custDataLst>
          </p:nvPr>
        </p:nvPicPr>
        <p:blipFill>
          <a:blip r:embed="rId5" cstate="print"/>
          <a:stretch>
            <a:fillRect/>
          </a:stretch>
        </p:blipFill>
        <p:spPr>
          <a:xfrm>
            <a:off x="3139440" y="2787047"/>
            <a:ext cx="2865120" cy="1914144"/>
          </a:xfrm>
        </p:spPr>
      </p:pic>
      <p:sp>
        <p:nvSpPr>
          <p:cNvPr id="4" name="Footer Placeholder 3"/>
          <p:cNvSpPr>
            <a:spLocks noGrp="1"/>
          </p:cNvSpPr>
          <p:nvPr>
            <p:ph type="ftr" sz="quarter" idx="11"/>
          </p:nvPr>
        </p:nvSpPr>
        <p:spPr/>
        <p:txBody>
          <a:bodyPr/>
          <a:lstStyle/>
          <a:p>
            <a:r>
              <a:rPr lang="en-US" dirty="0" smtClean="0"/>
              <a:t>B. Perea, Sample rapid eLearning course</a:t>
            </a:r>
            <a:endParaRPr lang="en-US" dirty="0"/>
          </a:p>
        </p:txBody>
      </p:sp>
      <p:sp>
        <p:nvSpPr>
          <p:cNvPr id="2" name="Title 1"/>
          <p:cNvSpPr>
            <a:spLocks noGrp="1"/>
          </p:cNvSpPr>
          <p:nvPr>
            <p:ph type="title"/>
          </p:nvPr>
        </p:nvSpPr>
        <p:spPr/>
        <p:txBody>
          <a:bodyPr/>
          <a:lstStyle/>
          <a:p>
            <a:r>
              <a:rPr lang="en-US" dirty="0" smtClean="0">
                <a:solidFill>
                  <a:schemeClr val="bg1"/>
                </a:solidFill>
              </a:rPr>
              <a:t>Purpose and Objectives</a:t>
            </a:r>
            <a:endParaRPr lang="en-US" dirty="0">
              <a:solidFill>
                <a:schemeClr val="bg1"/>
              </a:solidFill>
            </a:endParaRPr>
          </a:p>
        </p:txBody>
      </p:sp>
      <p:sp>
        <p:nvSpPr>
          <p:cNvPr id="11" name="TextBox 10"/>
          <p:cNvSpPr txBox="1"/>
          <p:nvPr/>
        </p:nvSpPr>
        <p:spPr>
          <a:xfrm>
            <a:off x="6705600" y="2057400"/>
            <a:ext cx="1981200" cy="3108543"/>
          </a:xfrm>
          <a:prstGeom prst="rect">
            <a:avLst/>
          </a:prstGeom>
          <a:noFill/>
        </p:spPr>
        <p:txBody>
          <a:bodyPr wrap="square" rtlCol="0">
            <a:spAutoFit/>
          </a:bodyPr>
          <a:lstStyle/>
          <a:p>
            <a:pPr marL="273050" indent="-273050"/>
            <a:endParaRPr lang="en-US" sz="1200" dirty="0" smtClean="0"/>
          </a:p>
          <a:p>
            <a:pPr marL="273050" indent="-273050"/>
            <a:r>
              <a:rPr lang="en-US" sz="1200" dirty="0" smtClean="0"/>
              <a:t>This course provides:</a:t>
            </a:r>
          </a:p>
          <a:p>
            <a:pPr marL="273050" indent="-273050">
              <a:buFont typeface="Arial" pitchFamily="34" charset="0"/>
              <a:buChar char="•"/>
            </a:pPr>
            <a:r>
              <a:rPr lang="en-US" sz="1200" dirty="0" smtClean="0"/>
              <a:t>Learners with background knowledge and theory to identify their own communication style</a:t>
            </a:r>
          </a:p>
          <a:p>
            <a:pPr marL="273050" indent="-273050">
              <a:buFont typeface="Arial" pitchFamily="34" charset="0"/>
              <a:buChar char="•"/>
            </a:pPr>
            <a:r>
              <a:rPr lang="en-US" sz="1200" dirty="0" smtClean="0"/>
              <a:t>The confidence to identify and employ attitudinal changes</a:t>
            </a:r>
          </a:p>
          <a:p>
            <a:pPr marL="273050" indent="-273050">
              <a:buFont typeface="Arial" pitchFamily="34" charset="0"/>
              <a:buChar char="•"/>
            </a:pPr>
            <a:r>
              <a:rPr lang="en-US" sz="1200" dirty="0" smtClean="0"/>
              <a:t>The ability to apply the necessary skills to diverse workplace, community and personal conflicts</a:t>
            </a:r>
          </a:p>
          <a:p>
            <a:endParaRPr lang="en-US" sz="1600" dirty="0"/>
          </a:p>
        </p:txBody>
      </p:sp>
      <p:sp>
        <p:nvSpPr>
          <p:cNvPr id="14" name="TextBox 13"/>
          <p:cNvSpPr txBox="1"/>
          <p:nvPr/>
        </p:nvSpPr>
        <p:spPr>
          <a:xfrm>
            <a:off x="457200" y="2298037"/>
            <a:ext cx="6019800" cy="3797963"/>
          </a:xfrm>
          <a:prstGeom prst="rect">
            <a:avLst/>
          </a:prstGeom>
          <a:noFill/>
        </p:spPr>
        <p:txBody>
          <a:bodyPr wrap="square" rtlCol="0">
            <a:spAutoFit/>
          </a:bodyPr>
          <a:lstStyle/>
          <a:p>
            <a:r>
              <a:rPr lang="en-US" sz="1400" b="1" dirty="0" smtClean="0"/>
              <a:t>Conflict is the Stuff of Life</a:t>
            </a:r>
            <a:r>
              <a:rPr lang="en-US" sz="1400" dirty="0" smtClean="0"/>
              <a:t>. </a:t>
            </a:r>
          </a:p>
          <a:p>
            <a:endParaRPr lang="en-US" sz="1400" dirty="0" smtClean="0"/>
          </a:p>
          <a:p>
            <a:r>
              <a:rPr lang="en-US" sz="1400" b="1" dirty="0" smtClean="0"/>
              <a:t>How can you resolve conflicts more successfully?</a:t>
            </a:r>
          </a:p>
          <a:p>
            <a:endParaRPr lang="en-US" sz="1400" b="1" dirty="0" smtClean="0"/>
          </a:p>
          <a:p>
            <a:r>
              <a:rPr lang="en-US" sz="1400" dirty="0" smtClean="0"/>
              <a:t>This course will help teach you the Conflict Resolution skills of effective communication to help you build more unified organizations and more rewarding relationships. </a:t>
            </a:r>
          </a:p>
          <a:p>
            <a:pPr marL="342900" lvl="0" indent="-342900">
              <a:spcBef>
                <a:spcPct val="20000"/>
              </a:spcBef>
              <a:defRPr/>
            </a:pPr>
            <a:endParaRPr lang="en-US" sz="1400" dirty="0" smtClean="0"/>
          </a:p>
          <a:p>
            <a:r>
              <a:rPr lang="en-US" sz="1400" b="1" dirty="0" smtClean="0"/>
              <a:t>Conflict Resolution Skills Create Better Work Climates and More Fulfilling Relationships</a:t>
            </a:r>
          </a:p>
          <a:p>
            <a:endParaRPr lang="en-US" sz="1400" dirty="0" smtClean="0"/>
          </a:p>
          <a:p>
            <a:r>
              <a:rPr lang="en-US" sz="1400" dirty="0" smtClean="0"/>
              <a:t>For an organization, skilful conflict-handling is an important tool. Conflict can be seen as an opportunity for learning more about the company - its bottle-necks and inefficiencies, as well as its areas of expertise. The benefits of conflict often go unrecognized when staff and management react with "fight" or "flight". To benefit from conflict we need to “Flow", this way requires Conflict Resolution skills.</a:t>
            </a:r>
            <a:endParaRPr lang="en-US" sz="1200" dirty="0" smtClean="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Handling yourself</a:t>
            </a:r>
          </a:p>
          <a:p>
            <a:pPr>
              <a:buNone/>
            </a:pPr>
            <a:r>
              <a:rPr lang="en-US" dirty="0" smtClean="0"/>
              <a:t>5 Questions and 5 Goals</a:t>
            </a:r>
            <a:endParaRPr lang="en-US" dirty="0"/>
          </a:p>
        </p:txBody>
      </p:sp>
      <p:sp>
        <p:nvSpPr>
          <p:cNvPr id="4" name="Footer Placeholder 3"/>
          <p:cNvSpPr>
            <a:spLocks noGrp="1"/>
          </p:cNvSpPr>
          <p:nvPr>
            <p:ph type="ftr" sz="quarter" idx="11"/>
          </p:nvPr>
        </p:nvSpPr>
        <p:spPr/>
        <p:txBody>
          <a:bodyPr/>
          <a:lstStyle/>
          <a:p>
            <a:r>
              <a:rPr lang="en-US" dirty="0" smtClean="0"/>
              <a:t>B. Perea, Sample rapid eLearning course</a:t>
            </a:r>
            <a:endParaRPr lang="en-US" dirty="0"/>
          </a:p>
        </p:txBody>
      </p:sp>
      <p:sp>
        <p:nvSpPr>
          <p:cNvPr id="2" name="Title 1"/>
          <p:cNvSpPr>
            <a:spLocks noGrp="1"/>
          </p:cNvSpPr>
          <p:nvPr>
            <p:ph type="title"/>
          </p:nvPr>
        </p:nvSpPr>
        <p:spPr/>
        <p:txBody>
          <a:bodyPr/>
          <a:lstStyle/>
          <a:p>
            <a:r>
              <a:rPr lang="en-US" dirty="0" smtClean="0">
                <a:solidFill>
                  <a:schemeClr val="bg1"/>
                </a:solidFill>
              </a:rPr>
              <a:t>Module 7—Managing Emotions</a:t>
            </a:r>
            <a:endParaRPr lang="en-US"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Learning Activity</a:t>
            </a:r>
            <a:endParaRPr lang="en-US" dirty="0"/>
          </a:p>
        </p:txBody>
      </p:sp>
      <p:sp>
        <p:nvSpPr>
          <p:cNvPr id="2" name="Subtitle 1"/>
          <p:cNvSpPr>
            <a:spLocks noGrp="1"/>
          </p:cNvSpPr>
          <p:nvPr>
            <p:ph type="subTitle"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B. Perea, Sample rapid eLearning course</a:t>
            </a:r>
            <a:endParaRPr lang="en-US" dirty="0"/>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Learning Assessment</a:t>
            </a:r>
            <a:endParaRPr lang="en-US" dirty="0"/>
          </a:p>
        </p:txBody>
      </p:sp>
      <p:sp>
        <p:nvSpPr>
          <p:cNvPr id="3" name="Footer Placeholder 2"/>
          <p:cNvSpPr>
            <a:spLocks noGrp="1"/>
          </p:cNvSpPr>
          <p:nvPr>
            <p:ph type="ftr" sz="quarter" idx="11"/>
          </p:nvPr>
        </p:nvSpPr>
        <p:spPr/>
        <p:txBody>
          <a:bodyPr/>
          <a:lstStyle/>
          <a:p>
            <a:r>
              <a:rPr lang="en-US" dirty="0" smtClean="0"/>
              <a:t>B. Perea, Sample rapid eLearning course</a:t>
            </a:r>
            <a:endParaRPr lang="en-US" dirty="0"/>
          </a:p>
        </p:txBody>
      </p:sp>
      <p:sp>
        <p:nvSpPr>
          <p:cNvPr id="5" name="Content Placeholder 2"/>
          <p:cNvSpPr txBox="1">
            <a:spLocks/>
          </p:cNvSpPr>
          <p:nvPr/>
        </p:nvSpPr>
        <p:spPr>
          <a:xfrm>
            <a:off x="457200" y="2209800"/>
            <a:ext cx="41910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This is the end of Modules</a:t>
            </a:r>
            <a:r>
              <a:rPr kumimoji="0" lang="en-US" sz="3200" b="0" i="0" u="none" strike="noStrike" kern="1200" cap="none" spc="0" normalizeH="0" noProof="0" dirty="0" smtClean="0">
                <a:ln>
                  <a:noFill/>
                </a:ln>
                <a:effectLst/>
                <a:uLnTx/>
                <a:uFillTx/>
                <a:latin typeface="+mn-lt"/>
                <a:ea typeface="+mn-ea"/>
                <a:cs typeface="+mn-cs"/>
              </a:rPr>
              <a:t> 6-7</a:t>
            </a:r>
            <a:r>
              <a:rPr kumimoji="0" lang="en-US" sz="3200" b="0" i="0" u="none" strike="noStrike" kern="1200" cap="none" spc="0" normalizeH="0" baseline="0" noProof="0" dirty="0" smtClean="0">
                <a:ln>
                  <a:noFill/>
                </a:ln>
                <a:effectLst/>
                <a:uLnTx/>
                <a:uFillTx/>
                <a:latin typeface="+mn-lt"/>
                <a:ea typeface="+mn-ea"/>
                <a:cs typeface="+mn-cs"/>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Complete the Quiz on the next slide to move on to Module.</a:t>
            </a:r>
            <a:endParaRPr kumimoji="0" lang="en-US" sz="3200" b="0" i="0" u="none" strike="noStrike" kern="1200" cap="none" spc="0" normalizeH="0" baseline="0" noProof="0" dirty="0">
              <a:ln>
                <a:noFill/>
              </a:ln>
              <a:effectLst/>
              <a:uLnTx/>
              <a:uFillTx/>
              <a:latin typeface="+mn-lt"/>
              <a:ea typeface="+mn-ea"/>
              <a:cs typeface="+mn-cs"/>
            </a:endParaRPr>
          </a:p>
        </p:txBody>
      </p:sp>
      <p:pic>
        <p:nvPicPr>
          <p:cNvPr id="6" name="Picture 5" descr="robot with mega phone.jpg"/>
          <p:cNvPicPr>
            <a:picLocks noChangeAspect="1"/>
          </p:cNvPicPr>
          <p:nvPr>
            <p:custDataLst>
              <p:tags r:id="rId2"/>
            </p:custDataLst>
          </p:nvPr>
        </p:nvPicPr>
        <p:blipFill>
          <a:blip r:embed="rId5" cstate="print"/>
          <a:stretch>
            <a:fillRect/>
          </a:stretch>
        </p:blipFill>
        <p:spPr>
          <a:xfrm>
            <a:off x="4648199" y="2133600"/>
            <a:ext cx="3656539" cy="3849624"/>
          </a:xfrm>
          <a:prstGeom prst="rect">
            <a:avLst/>
          </a:prstGeom>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smtClean="0"/>
              <a:t>Projection and Shadow</a:t>
            </a:r>
          </a:p>
          <a:p>
            <a:pPr>
              <a:buNone/>
            </a:pPr>
            <a:r>
              <a:rPr lang="en-US" dirty="0" smtClean="0"/>
              <a:t>Does the situation inform or inflame?</a:t>
            </a:r>
          </a:p>
          <a:p>
            <a:pPr>
              <a:buNone/>
            </a:pPr>
            <a:endParaRPr lang="en-US" dirty="0"/>
          </a:p>
        </p:txBody>
      </p:sp>
      <p:sp>
        <p:nvSpPr>
          <p:cNvPr id="4" name="Footer Placeholder 3"/>
          <p:cNvSpPr>
            <a:spLocks noGrp="1"/>
          </p:cNvSpPr>
          <p:nvPr>
            <p:ph type="ftr" sz="quarter" idx="11"/>
          </p:nvPr>
        </p:nvSpPr>
        <p:spPr/>
        <p:txBody>
          <a:bodyPr/>
          <a:lstStyle/>
          <a:p>
            <a:r>
              <a:rPr lang="en-US" dirty="0" smtClean="0"/>
              <a:t>B. Perea, Sample rapid eLearning course</a:t>
            </a:r>
            <a:endParaRPr lang="en-US" dirty="0"/>
          </a:p>
        </p:txBody>
      </p:sp>
      <p:sp>
        <p:nvSpPr>
          <p:cNvPr id="2" name="Title 1"/>
          <p:cNvSpPr>
            <a:spLocks noGrp="1"/>
          </p:cNvSpPr>
          <p:nvPr>
            <p:ph type="title"/>
          </p:nvPr>
        </p:nvSpPr>
        <p:spPr/>
        <p:txBody>
          <a:bodyPr/>
          <a:lstStyle/>
          <a:p>
            <a:r>
              <a:rPr lang="en-US" dirty="0" smtClean="0">
                <a:solidFill>
                  <a:schemeClr val="bg1"/>
                </a:solidFill>
              </a:rPr>
              <a:t>Module 8—Willingness to Resolve</a:t>
            </a:r>
            <a:endParaRPr lang="en-US"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Learning Activity</a:t>
            </a:r>
            <a:endParaRPr lang="en-US" dirty="0"/>
          </a:p>
        </p:txBody>
      </p:sp>
      <p:sp>
        <p:nvSpPr>
          <p:cNvPr id="2" name="Subtitle 1"/>
          <p:cNvSpPr>
            <a:spLocks noGrp="1"/>
          </p:cNvSpPr>
          <p:nvPr>
            <p:ph type="subTitle"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B. Perea, Sample rapid eLearning course</a:t>
            </a:r>
            <a:endParaRPr lang="en-US" dirty="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ping the Conflict.jpg"/>
          <p:cNvPicPr>
            <a:picLocks noGrp="1" noChangeAspect="1"/>
          </p:cNvPicPr>
          <p:nvPr>
            <p:ph idx="1"/>
            <p:custDataLst>
              <p:tags r:id="rId2"/>
            </p:custDataLst>
          </p:nvPr>
        </p:nvPicPr>
        <p:blipFill>
          <a:blip r:embed="rId5" cstate="print"/>
          <a:stretch>
            <a:fillRect/>
          </a:stretch>
        </p:blipFill>
        <p:spPr>
          <a:xfrm>
            <a:off x="1447800" y="2332037"/>
            <a:ext cx="5780032" cy="4525963"/>
          </a:xfrm>
        </p:spPr>
      </p:pic>
      <p:sp>
        <p:nvSpPr>
          <p:cNvPr id="5" name="Footer Placeholder 4"/>
          <p:cNvSpPr>
            <a:spLocks noGrp="1"/>
          </p:cNvSpPr>
          <p:nvPr>
            <p:ph type="ftr" sz="quarter" idx="11"/>
          </p:nvPr>
        </p:nvSpPr>
        <p:spPr/>
        <p:txBody>
          <a:bodyPr/>
          <a:lstStyle/>
          <a:p>
            <a:r>
              <a:rPr lang="en-US" dirty="0" smtClean="0"/>
              <a:t>B. Perea, Sample rapid eLearning course</a:t>
            </a:r>
            <a:endParaRPr lang="en-US" dirty="0"/>
          </a:p>
        </p:txBody>
      </p:sp>
      <p:sp>
        <p:nvSpPr>
          <p:cNvPr id="2" name="Title 1"/>
          <p:cNvSpPr>
            <a:spLocks noGrp="1"/>
          </p:cNvSpPr>
          <p:nvPr>
            <p:ph type="title"/>
          </p:nvPr>
        </p:nvSpPr>
        <p:spPr/>
        <p:txBody>
          <a:bodyPr/>
          <a:lstStyle/>
          <a:p>
            <a:r>
              <a:rPr lang="en-US" dirty="0" smtClean="0">
                <a:solidFill>
                  <a:schemeClr val="bg1"/>
                </a:solidFill>
              </a:rPr>
              <a:t>Module 9—Mapping the Conflict</a:t>
            </a:r>
            <a:endParaRPr lang="en-US"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Learning Activity</a:t>
            </a:r>
            <a:endParaRPr lang="en-US" dirty="0"/>
          </a:p>
        </p:txBody>
      </p:sp>
      <p:sp>
        <p:nvSpPr>
          <p:cNvPr id="2" name="Subtitle 1"/>
          <p:cNvSpPr>
            <a:spLocks noGrp="1"/>
          </p:cNvSpPr>
          <p:nvPr>
            <p:ph type="subTitle"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B. Perea, Sample rapid eLearning course</a:t>
            </a:r>
            <a:endParaRPr lang="en-US" dirty="0"/>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Learning Assessment</a:t>
            </a:r>
            <a:endParaRPr lang="en-US" dirty="0"/>
          </a:p>
        </p:txBody>
      </p:sp>
      <p:sp>
        <p:nvSpPr>
          <p:cNvPr id="3" name="Footer Placeholder 2"/>
          <p:cNvSpPr>
            <a:spLocks noGrp="1"/>
          </p:cNvSpPr>
          <p:nvPr>
            <p:ph type="ftr" sz="quarter" idx="11"/>
          </p:nvPr>
        </p:nvSpPr>
        <p:spPr/>
        <p:txBody>
          <a:bodyPr/>
          <a:lstStyle/>
          <a:p>
            <a:r>
              <a:rPr lang="en-US" dirty="0" smtClean="0"/>
              <a:t>B. Perea, Sample rapid eLearning course</a:t>
            </a:r>
            <a:endParaRPr lang="en-US" dirty="0"/>
          </a:p>
        </p:txBody>
      </p:sp>
      <p:sp>
        <p:nvSpPr>
          <p:cNvPr id="5" name="Content Placeholder 2"/>
          <p:cNvSpPr txBox="1">
            <a:spLocks/>
          </p:cNvSpPr>
          <p:nvPr/>
        </p:nvSpPr>
        <p:spPr>
          <a:xfrm>
            <a:off x="457200" y="2209800"/>
            <a:ext cx="41910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This is the end of Modules</a:t>
            </a:r>
            <a:r>
              <a:rPr kumimoji="0" lang="en-US" sz="3200" b="0" i="0" u="none" strike="noStrike" kern="1200" cap="none" spc="0" normalizeH="0" noProof="0" dirty="0" smtClean="0">
                <a:ln>
                  <a:noFill/>
                </a:ln>
                <a:effectLst/>
                <a:uLnTx/>
                <a:uFillTx/>
                <a:latin typeface="+mn-lt"/>
                <a:ea typeface="+mn-ea"/>
                <a:cs typeface="+mn-cs"/>
              </a:rPr>
              <a:t> 8-9</a:t>
            </a:r>
            <a:r>
              <a:rPr kumimoji="0" lang="en-US" sz="3200" b="0" i="0" u="none" strike="noStrike" kern="1200" cap="none" spc="0" normalizeH="0" baseline="0" noProof="0" dirty="0" smtClean="0">
                <a:ln>
                  <a:noFill/>
                </a:ln>
                <a:effectLst/>
                <a:uLnTx/>
                <a:uFillTx/>
                <a:latin typeface="+mn-lt"/>
                <a:ea typeface="+mn-ea"/>
                <a:cs typeface="+mn-cs"/>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Complete the Quiz on the next slide to move on to Module.</a:t>
            </a:r>
            <a:endParaRPr kumimoji="0" lang="en-US" sz="3200" b="0" i="0" u="none" strike="noStrike" kern="1200" cap="none" spc="0" normalizeH="0" baseline="0" noProof="0" dirty="0">
              <a:ln>
                <a:noFill/>
              </a:ln>
              <a:effectLst/>
              <a:uLnTx/>
              <a:uFillTx/>
              <a:latin typeface="+mn-lt"/>
              <a:ea typeface="+mn-ea"/>
              <a:cs typeface="+mn-cs"/>
            </a:endParaRPr>
          </a:p>
        </p:txBody>
      </p:sp>
      <p:pic>
        <p:nvPicPr>
          <p:cNvPr id="6" name="Picture 5" descr="robot with mega phone.jpg"/>
          <p:cNvPicPr>
            <a:picLocks noChangeAspect="1"/>
          </p:cNvPicPr>
          <p:nvPr>
            <p:custDataLst>
              <p:tags r:id="rId2"/>
            </p:custDataLst>
          </p:nvPr>
        </p:nvPicPr>
        <p:blipFill>
          <a:blip r:embed="rId5" cstate="print"/>
          <a:stretch>
            <a:fillRect/>
          </a:stretch>
        </p:blipFill>
        <p:spPr>
          <a:xfrm>
            <a:off x="4648199" y="2133600"/>
            <a:ext cx="3656539" cy="3849624"/>
          </a:xfrm>
          <a:prstGeom prst="rect">
            <a:avLst/>
          </a:prstGeom>
        </p:spPr>
      </p:pic>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fontScale="55000" lnSpcReduction="20000"/>
          </a:bodyPr>
          <a:lstStyle/>
          <a:p>
            <a:pPr>
              <a:buNone/>
            </a:pPr>
            <a:r>
              <a:rPr lang="en-US" b="1" dirty="0" smtClean="0"/>
              <a:t>What are the range of options?</a:t>
            </a:r>
          </a:p>
          <a:p>
            <a:pPr>
              <a:buNone/>
            </a:pPr>
            <a:r>
              <a:rPr lang="en-US" b="1" dirty="0" smtClean="0"/>
              <a:t>Clarifying tools</a:t>
            </a:r>
          </a:p>
          <a:p>
            <a:r>
              <a:rPr lang="en-US" b="1" dirty="0" smtClean="0"/>
              <a:t>Chunking</a:t>
            </a:r>
            <a:r>
              <a:rPr lang="en-US" dirty="0" smtClean="0"/>
              <a:t> - breaking the problem into smaller parts.</a:t>
            </a:r>
          </a:p>
          <a:p>
            <a:r>
              <a:rPr lang="en-US" b="1" dirty="0" smtClean="0"/>
              <a:t>Researching</a:t>
            </a:r>
            <a:r>
              <a:rPr lang="en-US" dirty="0" smtClean="0"/>
              <a:t> - more information; extent of resources: constraints.</a:t>
            </a:r>
          </a:p>
          <a:p>
            <a:r>
              <a:rPr lang="en-US" b="1" dirty="0" smtClean="0"/>
              <a:t>Goal-setting</a:t>
            </a:r>
            <a:r>
              <a:rPr lang="en-US" dirty="0" smtClean="0"/>
              <a:t> - what is the outcome we want?</a:t>
            </a:r>
          </a:p>
          <a:p>
            <a:pPr>
              <a:buNone/>
            </a:pPr>
            <a:r>
              <a:rPr lang="en-US" b="1" dirty="0" smtClean="0"/>
              <a:t>Generating tools</a:t>
            </a:r>
          </a:p>
          <a:p>
            <a:r>
              <a:rPr lang="en-US" b="1" dirty="0" smtClean="0"/>
              <a:t>The obvious solution</a:t>
            </a:r>
            <a:r>
              <a:rPr lang="en-US" dirty="0" smtClean="0"/>
              <a:t> - to which all parties say "yes".</a:t>
            </a:r>
          </a:p>
          <a:p>
            <a:r>
              <a:rPr lang="en-US" b="1" dirty="0" smtClean="0"/>
              <a:t>Brainstorming</a:t>
            </a:r>
            <a:r>
              <a:rPr lang="en-US" dirty="0" smtClean="0"/>
              <a:t>- no censoring, no justifying, no debating</a:t>
            </a:r>
          </a:p>
          <a:p>
            <a:r>
              <a:rPr lang="en-US" b="1" dirty="0" smtClean="0"/>
              <a:t>Consensus</a:t>
            </a:r>
            <a:r>
              <a:rPr lang="en-US" dirty="0" smtClean="0"/>
              <a:t> - build a solution together</a:t>
            </a:r>
          </a:p>
          <a:p>
            <a:r>
              <a:rPr lang="en-US" b="1" dirty="0" smtClean="0"/>
              <a:t>Lateral thinking</a:t>
            </a:r>
            <a:r>
              <a:rPr lang="en-US" dirty="0" smtClean="0"/>
              <a:t> - have we been practical, creative?</a:t>
            </a:r>
          </a:p>
          <a:p>
            <a:pPr>
              <a:buNone/>
            </a:pPr>
            <a:r>
              <a:rPr lang="en-US" b="1" dirty="0" smtClean="0"/>
              <a:t>Negotiating tools</a:t>
            </a:r>
          </a:p>
          <a:p>
            <a:r>
              <a:rPr lang="en-US" b="1" dirty="0" smtClean="0"/>
              <a:t>Maintain current arrangements</a:t>
            </a:r>
            <a:r>
              <a:rPr lang="en-US" dirty="0" smtClean="0"/>
              <a:t> - with trade-offs or sweeteners.</a:t>
            </a:r>
          </a:p>
          <a:p>
            <a:r>
              <a:rPr lang="en-US" b="1" dirty="0" smtClean="0"/>
              <a:t>Currencies</a:t>
            </a:r>
            <a:r>
              <a:rPr lang="en-US" dirty="0" smtClean="0"/>
              <a:t> - what is it easy for me to give and valuable for you to receive?</a:t>
            </a:r>
          </a:p>
          <a:p>
            <a:r>
              <a:rPr lang="en-US" b="1" dirty="0" smtClean="0"/>
              <a:t>Trial and error</a:t>
            </a:r>
            <a:r>
              <a:rPr lang="en-US" dirty="0" smtClean="0"/>
              <a:t> - try one option, then another</a:t>
            </a:r>
          </a:p>
          <a:p>
            <a:r>
              <a:rPr lang="en-US" b="1" dirty="0" smtClean="0"/>
              <a:t>Establishing alternatives</a:t>
            </a:r>
            <a:r>
              <a:rPr lang="en-US" dirty="0" smtClean="0"/>
              <a:t> - what will happen if we can't agree?</a:t>
            </a:r>
          </a:p>
          <a:p>
            <a:r>
              <a:rPr lang="en-US" b="1" dirty="0" smtClean="0"/>
              <a:t>Consequences conformation</a:t>
            </a:r>
            <a:r>
              <a:rPr lang="en-US" dirty="0" smtClean="0"/>
              <a:t> - what I will do if we don't agree.</a:t>
            </a:r>
          </a:p>
          <a:p>
            <a:pPr>
              <a:buNone/>
            </a:pPr>
            <a:endParaRPr lang="en-US" dirty="0"/>
          </a:p>
        </p:txBody>
      </p:sp>
      <p:sp>
        <p:nvSpPr>
          <p:cNvPr id="4" name="Footer Placeholder 3"/>
          <p:cNvSpPr>
            <a:spLocks noGrp="1"/>
          </p:cNvSpPr>
          <p:nvPr>
            <p:ph type="ftr" sz="quarter" idx="11"/>
          </p:nvPr>
        </p:nvSpPr>
        <p:spPr/>
        <p:txBody>
          <a:bodyPr/>
          <a:lstStyle/>
          <a:p>
            <a:r>
              <a:rPr lang="en-US" dirty="0" smtClean="0"/>
              <a:t>B. Perea, Sample rapid eLearning course</a:t>
            </a:r>
            <a:endParaRPr lang="en-US" dirty="0"/>
          </a:p>
        </p:txBody>
      </p:sp>
      <p:sp>
        <p:nvSpPr>
          <p:cNvPr id="2" name="Title 1"/>
          <p:cNvSpPr>
            <a:spLocks noGrp="1"/>
          </p:cNvSpPr>
          <p:nvPr>
            <p:ph type="title"/>
          </p:nvPr>
        </p:nvSpPr>
        <p:spPr/>
        <p:txBody>
          <a:bodyPr>
            <a:normAutofit/>
          </a:bodyPr>
          <a:lstStyle/>
          <a:p>
            <a:r>
              <a:rPr lang="en-US" dirty="0" smtClean="0">
                <a:solidFill>
                  <a:schemeClr val="bg1"/>
                </a:solidFill>
              </a:rPr>
              <a:t>Module 10—Development of Options</a:t>
            </a:r>
            <a:endParaRPr lang="en-US"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Learning Activity</a:t>
            </a:r>
            <a:endParaRPr lang="en-US" dirty="0"/>
          </a:p>
        </p:txBody>
      </p:sp>
      <p:sp>
        <p:nvSpPr>
          <p:cNvPr id="2" name="Subtitle 1"/>
          <p:cNvSpPr>
            <a:spLocks noGrp="1"/>
          </p:cNvSpPr>
          <p:nvPr>
            <p:ph type="subTitle"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B. Perea, Sample rapid eLearning course</a:t>
            </a:r>
            <a:endParaRPr lang="en-US"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2133600"/>
            <a:ext cx="1676400" cy="914400"/>
          </a:xfrm>
        </p:spPr>
        <p:txBody>
          <a:bodyPr>
            <a:noAutofit/>
          </a:bodyPr>
          <a:lstStyle/>
          <a:p>
            <a:pPr marL="0" indent="0">
              <a:buNone/>
            </a:pPr>
            <a:r>
              <a:rPr lang="en-US" sz="1400" dirty="0" smtClean="0"/>
              <a:t>You will gain skills in the following techniques:</a:t>
            </a:r>
            <a:endParaRPr lang="en-US" sz="1400" dirty="0"/>
          </a:p>
        </p:txBody>
      </p:sp>
      <p:sp>
        <p:nvSpPr>
          <p:cNvPr id="5" name="Footer Placeholder 4"/>
          <p:cNvSpPr>
            <a:spLocks noGrp="1"/>
          </p:cNvSpPr>
          <p:nvPr>
            <p:ph type="ftr" sz="quarter" idx="11"/>
          </p:nvPr>
        </p:nvSpPr>
        <p:spPr/>
        <p:txBody>
          <a:bodyPr/>
          <a:lstStyle/>
          <a:p>
            <a:r>
              <a:rPr lang="en-US" dirty="0" smtClean="0"/>
              <a:t>B. Perea, Sample rapid eLearning course</a:t>
            </a:r>
            <a:endParaRPr lang="en-US" dirty="0"/>
          </a:p>
        </p:txBody>
      </p:sp>
      <p:sp>
        <p:nvSpPr>
          <p:cNvPr id="2" name="Title 1"/>
          <p:cNvSpPr>
            <a:spLocks noGrp="1"/>
          </p:cNvSpPr>
          <p:nvPr>
            <p:ph type="title"/>
          </p:nvPr>
        </p:nvSpPr>
        <p:spPr/>
        <p:txBody>
          <a:bodyPr/>
          <a:lstStyle/>
          <a:p>
            <a:r>
              <a:rPr lang="en-US" dirty="0" smtClean="0">
                <a:solidFill>
                  <a:schemeClr val="bg1"/>
                </a:solidFill>
              </a:rPr>
              <a:t>Course Overview</a:t>
            </a:r>
            <a:endParaRPr lang="en-US" dirty="0">
              <a:solidFill>
                <a:schemeClr val="bg1"/>
              </a:solidFill>
            </a:endParaRPr>
          </a:p>
        </p:txBody>
      </p:sp>
      <p:pic>
        <p:nvPicPr>
          <p:cNvPr id="12" name="Picture 11" descr="Robot pointing.png"/>
          <p:cNvPicPr>
            <a:picLocks noChangeAspect="1"/>
          </p:cNvPicPr>
          <p:nvPr>
            <p:custDataLst>
              <p:tags r:id="rId2"/>
            </p:custDataLst>
          </p:nvPr>
        </p:nvPicPr>
        <p:blipFill>
          <a:blip r:embed="rId5" cstate="print"/>
          <a:stretch>
            <a:fillRect/>
          </a:stretch>
        </p:blipFill>
        <p:spPr>
          <a:xfrm>
            <a:off x="3882968" y="1143000"/>
            <a:ext cx="5261032" cy="5254356"/>
          </a:xfrm>
          <a:prstGeom prst="rect">
            <a:avLst/>
          </a:prstGeom>
        </p:spPr>
      </p:pic>
      <p:graphicFrame>
        <p:nvGraphicFramePr>
          <p:cNvPr id="4" name="Table 3"/>
          <p:cNvGraphicFramePr>
            <a:graphicFrameLocks noGrp="1"/>
          </p:cNvGraphicFramePr>
          <p:nvPr/>
        </p:nvGraphicFramePr>
        <p:xfrm>
          <a:off x="4419600" y="3733800"/>
          <a:ext cx="4419600" cy="2685884"/>
        </p:xfrm>
        <a:graphic>
          <a:graphicData uri="http://schemas.openxmlformats.org/drawingml/2006/table">
            <a:tbl>
              <a:tblPr firstRow="1" bandRow="1">
                <a:tableStyleId>{5940675A-B579-460E-94D1-54222C63F5DA}</a:tableStyleId>
              </a:tblPr>
              <a:tblGrid>
                <a:gridCol w="1981200"/>
                <a:gridCol w="2438400"/>
              </a:tblGrid>
              <a:tr h="289891">
                <a:tc>
                  <a:txBody>
                    <a:bodyPr/>
                    <a:lstStyle/>
                    <a:p>
                      <a:pPr>
                        <a:buFont typeface="Wingdings" pitchFamily="2" charset="2"/>
                        <a:buChar char="ü"/>
                      </a:pPr>
                      <a:r>
                        <a:rPr lang="en-US" sz="1400" dirty="0" smtClean="0"/>
                        <a:t>Win/Win</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Font typeface="Wingdings" pitchFamily="2" charset="2"/>
                        <a:buChar char="ü"/>
                      </a:pPr>
                      <a:r>
                        <a:rPr lang="en-US" sz="1400" dirty="0" smtClean="0"/>
                        <a:t>Creative Response</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81000">
                <a:tc>
                  <a:txBody>
                    <a:bodyPr/>
                    <a:lstStyle/>
                    <a:p>
                      <a:pPr>
                        <a:buFont typeface="Wingdings" pitchFamily="2" charset="2"/>
                        <a:buChar char="ü"/>
                      </a:pPr>
                      <a:r>
                        <a:rPr lang="en-US" sz="1400" dirty="0" smtClean="0"/>
                        <a:t>Empathy</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Font typeface="Wingdings" pitchFamily="2" charset="2"/>
                        <a:buChar char="ü"/>
                      </a:pPr>
                      <a:r>
                        <a:rPr lang="en-US" sz="1400" dirty="0" smtClean="0"/>
                        <a:t>Appropriate Assertiveness</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81000">
                <a:tc>
                  <a:txBody>
                    <a:bodyPr/>
                    <a:lstStyle/>
                    <a:p>
                      <a:pPr>
                        <a:buFont typeface="Wingdings" pitchFamily="2" charset="2"/>
                        <a:buChar char="ü"/>
                      </a:pPr>
                      <a:r>
                        <a:rPr lang="en-US" sz="1400" dirty="0" smtClean="0"/>
                        <a:t>Co-operative Power</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Font typeface="Wingdings" pitchFamily="2" charset="2"/>
                        <a:buChar char="ü"/>
                      </a:pPr>
                      <a:r>
                        <a:rPr lang="en-US" sz="1400" dirty="0" smtClean="0"/>
                        <a:t>Managing Emotions</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81000">
                <a:tc>
                  <a:txBody>
                    <a:bodyPr/>
                    <a:lstStyle/>
                    <a:p>
                      <a:pPr>
                        <a:buFont typeface="Wingdings" pitchFamily="2" charset="2"/>
                        <a:buChar char="ü"/>
                      </a:pPr>
                      <a:r>
                        <a:rPr lang="en-US" sz="1400" dirty="0" smtClean="0"/>
                        <a:t>Willingness to Resolve</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Font typeface="Wingdings" pitchFamily="2" charset="2"/>
                        <a:buChar char="ü"/>
                      </a:pPr>
                      <a:r>
                        <a:rPr lang="en-US" sz="1400" dirty="0" smtClean="0"/>
                        <a:t>Mapping the Conflict</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89891">
                <a:tc>
                  <a:txBody>
                    <a:bodyPr/>
                    <a:lstStyle/>
                    <a:p>
                      <a:pPr>
                        <a:buFont typeface="Wingdings" pitchFamily="2" charset="2"/>
                        <a:buChar char="ü"/>
                      </a:pPr>
                      <a:r>
                        <a:rPr lang="en-US" sz="1400" dirty="0" smtClean="0"/>
                        <a:t>Designing</a:t>
                      </a:r>
                      <a:r>
                        <a:rPr lang="en-US" sz="1400" baseline="0" dirty="0" smtClean="0"/>
                        <a:t> Options</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Font typeface="Wingdings" pitchFamily="2" charset="2"/>
                        <a:buChar char="ü"/>
                      </a:pPr>
                      <a:r>
                        <a:rPr lang="en-US" sz="1400" dirty="0" smtClean="0"/>
                        <a:t>Negotiation</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21804">
                <a:tc>
                  <a:txBody>
                    <a:bodyPr/>
                    <a:lstStyle/>
                    <a:p>
                      <a:pPr>
                        <a:buFont typeface="Wingdings" pitchFamily="2" charset="2"/>
                        <a:buChar char="ü"/>
                      </a:pPr>
                      <a:r>
                        <a:rPr lang="en-US" sz="1400" dirty="0" smtClean="0"/>
                        <a:t>Introduction to Mediation</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Font typeface="Wingdings" pitchFamily="2" charset="2"/>
                        <a:buChar char="ü"/>
                      </a:pPr>
                      <a:r>
                        <a:rPr lang="en-US" sz="1400" dirty="0" smtClean="0"/>
                        <a:t>Broadening Perspectives</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4" name="TextBox 13"/>
          <p:cNvSpPr txBox="1"/>
          <p:nvPr/>
        </p:nvSpPr>
        <p:spPr>
          <a:xfrm>
            <a:off x="152400" y="1981201"/>
            <a:ext cx="4038600" cy="4616648"/>
          </a:xfrm>
          <a:prstGeom prst="rect">
            <a:avLst/>
          </a:prstGeom>
          <a:noFill/>
        </p:spPr>
        <p:txBody>
          <a:bodyPr wrap="square" rtlCol="0">
            <a:spAutoFit/>
          </a:bodyPr>
          <a:lstStyle/>
          <a:p>
            <a:pPr>
              <a:buNone/>
            </a:pPr>
            <a:r>
              <a:rPr lang="en-US" sz="1400" dirty="0" smtClean="0"/>
              <a:t>This course will provide a set of principles and conversational protocols that provides a road map for difficult conversations people often avoid.</a:t>
            </a:r>
          </a:p>
          <a:p>
            <a:pPr>
              <a:buNone/>
            </a:pPr>
            <a:endParaRPr lang="en-US" sz="1400" dirty="0" smtClean="0"/>
          </a:p>
          <a:p>
            <a:pPr>
              <a:buNone/>
            </a:pPr>
            <a:r>
              <a:rPr lang="en-US" sz="1400" dirty="0" smtClean="0"/>
              <a:t>Executives, managers, team leads and co-workers are reluctant to engage in these difficult conversations because they do not have a map to navigate through difficult conversations. They do not know how to get into, through, and out of the dialogues. </a:t>
            </a:r>
          </a:p>
          <a:p>
            <a:pPr>
              <a:buNone/>
            </a:pPr>
            <a:endParaRPr lang="en-US" sz="1400" dirty="0" smtClean="0"/>
          </a:p>
          <a:p>
            <a:pPr>
              <a:buNone/>
            </a:pPr>
            <a:r>
              <a:rPr lang="en-US" sz="1400" dirty="0" smtClean="0"/>
              <a:t>The effectiveness of any collaboration and any organization reflects the quality of the relationships and the quality of agreements among the participants. The goal of the interventions is a “culture of agreement and resolution” where everyone has the same vision, the same path to get there, and the same tools to keep them on track.</a:t>
            </a:r>
          </a:p>
          <a:p>
            <a:pPr>
              <a:buNone/>
            </a:pPr>
            <a:endParaRPr lang="en-US" sz="1400" dirty="0" smtClean="0"/>
          </a:p>
          <a:p>
            <a:pPr>
              <a:buNone/>
            </a:pPr>
            <a:r>
              <a:rPr lang="en-US" sz="1400" dirty="0" smtClean="0"/>
              <a:t>Working through this course, you will gain the necessary skills for improving communication and resolving conflict.</a:t>
            </a:r>
            <a:endParaRPr lang="en-US" sz="1600"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5 Basic Principles</a:t>
            </a:r>
          </a:p>
          <a:p>
            <a:r>
              <a:rPr lang="en-US" dirty="0" smtClean="0"/>
              <a:t>Be hard on the problem and soft on the person</a:t>
            </a:r>
          </a:p>
          <a:p>
            <a:r>
              <a:rPr lang="en-US" dirty="0" smtClean="0"/>
              <a:t>Focus on needs, not positions</a:t>
            </a:r>
          </a:p>
          <a:p>
            <a:r>
              <a:rPr lang="en-US" dirty="0" smtClean="0"/>
              <a:t>Emphasize common ground</a:t>
            </a:r>
          </a:p>
          <a:p>
            <a:r>
              <a:rPr lang="en-US" dirty="0" smtClean="0"/>
              <a:t>Be inventive about options</a:t>
            </a:r>
          </a:p>
          <a:p>
            <a:r>
              <a:rPr lang="en-US" dirty="0" smtClean="0"/>
              <a:t>Make clear agreements</a:t>
            </a:r>
          </a:p>
          <a:p>
            <a:pPr>
              <a:buNone/>
            </a:pPr>
            <a:endParaRPr lang="en-US" b="1" dirty="0" smtClean="0"/>
          </a:p>
          <a:p>
            <a:endParaRPr lang="en-US" dirty="0"/>
          </a:p>
        </p:txBody>
      </p:sp>
      <p:sp>
        <p:nvSpPr>
          <p:cNvPr id="4" name="Footer Placeholder 3"/>
          <p:cNvSpPr>
            <a:spLocks noGrp="1"/>
          </p:cNvSpPr>
          <p:nvPr>
            <p:ph type="ftr" sz="quarter" idx="11"/>
          </p:nvPr>
        </p:nvSpPr>
        <p:spPr/>
        <p:txBody>
          <a:bodyPr/>
          <a:lstStyle/>
          <a:p>
            <a:r>
              <a:rPr lang="en-US" dirty="0" smtClean="0"/>
              <a:t>B. Perea, Sample rapid eLearning course</a:t>
            </a:r>
            <a:endParaRPr lang="en-US" dirty="0"/>
          </a:p>
        </p:txBody>
      </p:sp>
      <p:sp>
        <p:nvSpPr>
          <p:cNvPr id="2" name="Title 1"/>
          <p:cNvSpPr>
            <a:spLocks noGrp="1"/>
          </p:cNvSpPr>
          <p:nvPr>
            <p:ph type="title"/>
          </p:nvPr>
        </p:nvSpPr>
        <p:spPr/>
        <p:txBody>
          <a:bodyPr>
            <a:normAutofit fontScale="90000"/>
          </a:bodyPr>
          <a:lstStyle/>
          <a:p>
            <a:r>
              <a:rPr lang="en-US" dirty="0" smtClean="0">
                <a:solidFill>
                  <a:schemeClr val="bg1"/>
                </a:solidFill>
              </a:rPr>
              <a:t>Module 11—Introduction to Negotiation</a:t>
            </a:r>
            <a:endParaRPr lang="en-US"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Learning Activity</a:t>
            </a:r>
            <a:endParaRPr lang="en-US" dirty="0"/>
          </a:p>
        </p:txBody>
      </p:sp>
      <p:sp>
        <p:nvSpPr>
          <p:cNvPr id="2" name="Subtitle 1"/>
          <p:cNvSpPr>
            <a:spLocks noGrp="1"/>
          </p:cNvSpPr>
          <p:nvPr>
            <p:ph type="subTitle"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B. Perea, Sample rapid eLearning course</a:t>
            </a:r>
            <a:endParaRPr lang="en-US" dirty="0"/>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Learning Assessment</a:t>
            </a:r>
            <a:endParaRPr lang="en-US" dirty="0"/>
          </a:p>
        </p:txBody>
      </p:sp>
      <p:sp>
        <p:nvSpPr>
          <p:cNvPr id="3" name="Footer Placeholder 2"/>
          <p:cNvSpPr>
            <a:spLocks noGrp="1"/>
          </p:cNvSpPr>
          <p:nvPr>
            <p:ph type="ftr" sz="quarter" idx="11"/>
          </p:nvPr>
        </p:nvSpPr>
        <p:spPr/>
        <p:txBody>
          <a:bodyPr/>
          <a:lstStyle/>
          <a:p>
            <a:r>
              <a:rPr lang="en-US" dirty="0" smtClean="0"/>
              <a:t>B. Perea, Sample rapid eLearning course</a:t>
            </a:r>
            <a:endParaRPr lang="en-US" dirty="0"/>
          </a:p>
        </p:txBody>
      </p:sp>
      <p:sp>
        <p:nvSpPr>
          <p:cNvPr id="5" name="Content Placeholder 2"/>
          <p:cNvSpPr txBox="1">
            <a:spLocks/>
          </p:cNvSpPr>
          <p:nvPr/>
        </p:nvSpPr>
        <p:spPr>
          <a:xfrm>
            <a:off x="457200" y="2209800"/>
            <a:ext cx="41910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This is the end of Modules</a:t>
            </a:r>
            <a:r>
              <a:rPr kumimoji="0" lang="en-US" sz="3200" b="0" i="0" u="none" strike="noStrike" kern="1200" cap="none" spc="0" normalizeH="0" noProof="0" dirty="0" smtClean="0">
                <a:ln>
                  <a:noFill/>
                </a:ln>
                <a:effectLst/>
                <a:uLnTx/>
                <a:uFillTx/>
                <a:latin typeface="+mn-lt"/>
                <a:ea typeface="+mn-ea"/>
                <a:cs typeface="+mn-cs"/>
              </a:rPr>
              <a:t> 10-11</a:t>
            </a:r>
            <a:r>
              <a:rPr kumimoji="0" lang="en-US" sz="3200" b="0" i="0" u="none" strike="noStrike" kern="1200" cap="none" spc="0" normalizeH="0" baseline="0" noProof="0" dirty="0" smtClean="0">
                <a:ln>
                  <a:noFill/>
                </a:ln>
                <a:effectLst/>
                <a:uLnTx/>
                <a:uFillTx/>
                <a:latin typeface="+mn-lt"/>
                <a:ea typeface="+mn-ea"/>
                <a:cs typeface="+mn-cs"/>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Complete the Quiz on the next slide to move on to Module.</a:t>
            </a:r>
            <a:endParaRPr kumimoji="0" lang="en-US" sz="3200" b="0" i="0" u="none" strike="noStrike" kern="1200" cap="none" spc="0" normalizeH="0" baseline="0" noProof="0" dirty="0">
              <a:ln>
                <a:noFill/>
              </a:ln>
              <a:effectLst/>
              <a:uLnTx/>
              <a:uFillTx/>
              <a:latin typeface="+mn-lt"/>
              <a:ea typeface="+mn-ea"/>
              <a:cs typeface="+mn-cs"/>
            </a:endParaRPr>
          </a:p>
        </p:txBody>
      </p:sp>
      <p:pic>
        <p:nvPicPr>
          <p:cNvPr id="6" name="Picture 5" descr="robot with mega phone.jpg"/>
          <p:cNvPicPr>
            <a:picLocks noChangeAspect="1"/>
          </p:cNvPicPr>
          <p:nvPr>
            <p:custDataLst>
              <p:tags r:id="rId2"/>
            </p:custDataLst>
          </p:nvPr>
        </p:nvPicPr>
        <p:blipFill>
          <a:blip r:embed="rId5" cstate="print"/>
          <a:stretch>
            <a:fillRect/>
          </a:stretch>
        </p:blipFill>
        <p:spPr>
          <a:xfrm>
            <a:off x="4648199" y="2133600"/>
            <a:ext cx="3656539" cy="3849624"/>
          </a:xfrm>
          <a:prstGeom prst="rect">
            <a:avLst/>
          </a:prstGeom>
        </p:spPr>
      </p:pic>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Attitudes for mediators</a:t>
            </a:r>
          </a:p>
          <a:p>
            <a:pPr>
              <a:buNone/>
            </a:pPr>
            <a:r>
              <a:rPr lang="en-US" dirty="0" smtClean="0"/>
              <a:t>Attitudes are relevant</a:t>
            </a:r>
            <a:endParaRPr lang="en-US" dirty="0"/>
          </a:p>
        </p:txBody>
      </p:sp>
      <p:sp>
        <p:nvSpPr>
          <p:cNvPr id="4" name="Footer Placeholder 3"/>
          <p:cNvSpPr>
            <a:spLocks noGrp="1"/>
          </p:cNvSpPr>
          <p:nvPr>
            <p:ph type="ftr" sz="quarter" idx="11"/>
          </p:nvPr>
        </p:nvSpPr>
        <p:spPr/>
        <p:txBody>
          <a:bodyPr/>
          <a:lstStyle/>
          <a:p>
            <a:r>
              <a:rPr lang="en-US" dirty="0" smtClean="0"/>
              <a:t>B. Perea, Sample rapid eLearning course</a:t>
            </a:r>
            <a:endParaRPr lang="en-US" dirty="0"/>
          </a:p>
        </p:txBody>
      </p:sp>
      <p:sp>
        <p:nvSpPr>
          <p:cNvPr id="2" name="Title 1"/>
          <p:cNvSpPr>
            <a:spLocks noGrp="1"/>
          </p:cNvSpPr>
          <p:nvPr>
            <p:ph type="title"/>
          </p:nvPr>
        </p:nvSpPr>
        <p:spPr/>
        <p:txBody>
          <a:bodyPr/>
          <a:lstStyle/>
          <a:p>
            <a:r>
              <a:rPr lang="en-US" dirty="0" smtClean="0">
                <a:solidFill>
                  <a:schemeClr val="bg1"/>
                </a:solidFill>
              </a:rPr>
              <a:t>Module 12—Introduction to Mediation</a:t>
            </a:r>
            <a:endParaRPr lang="en-US"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Learning Activity</a:t>
            </a:r>
            <a:endParaRPr lang="en-US" dirty="0"/>
          </a:p>
        </p:txBody>
      </p:sp>
      <p:sp>
        <p:nvSpPr>
          <p:cNvPr id="2" name="Subtitle 1"/>
          <p:cNvSpPr>
            <a:spLocks noGrp="1"/>
          </p:cNvSpPr>
          <p:nvPr>
            <p:ph type="subTitle"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B. Perea, Sample rapid eLearning course</a:t>
            </a:r>
            <a:endParaRPr lang="en-US" dirty="0"/>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Respect and Value Differences</a:t>
            </a:r>
          </a:p>
          <a:p>
            <a:pPr>
              <a:buNone/>
            </a:pPr>
            <a:r>
              <a:rPr lang="en-US" dirty="0" smtClean="0"/>
              <a:t>We are unique and special, so are other people.</a:t>
            </a:r>
            <a:endParaRPr lang="en-US" dirty="0"/>
          </a:p>
        </p:txBody>
      </p:sp>
      <p:sp>
        <p:nvSpPr>
          <p:cNvPr id="4" name="Footer Placeholder 3"/>
          <p:cNvSpPr>
            <a:spLocks noGrp="1"/>
          </p:cNvSpPr>
          <p:nvPr>
            <p:ph type="ftr" sz="quarter" idx="11"/>
          </p:nvPr>
        </p:nvSpPr>
        <p:spPr/>
        <p:txBody>
          <a:bodyPr/>
          <a:lstStyle/>
          <a:p>
            <a:r>
              <a:rPr lang="en-US" dirty="0" smtClean="0"/>
              <a:t>B. Perea, Sample rapid eLearning course</a:t>
            </a:r>
            <a:endParaRPr lang="en-US" dirty="0"/>
          </a:p>
        </p:txBody>
      </p:sp>
      <p:sp>
        <p:nvSpPr>
          <p:cNvPr id="2" name="Title 1"/>
          <p:cNvSpPr>
            <a:spLocks noGrp="1"/>
          </p:cNvSpPr>
          <p:nvPr>
            <p:ph type="title"/>
          </p:nvPr>
        </p:nvSpPr>
        <p:spPr/>
        <p:txBody>
          <a:bodyPr/>
          <a:lstStyle/>
          <a:p>
            <a:r>
              <a:rPr lang="en-US" dirty="0" smtClean="0">
                <a:solidFill>
                  <a:schemeClr val="bg1"/>
                </a:solidFill>
              </a:rPr>
              <a:t>Module 13—Broadening Perspectives</a:t>
            </a:r>
            <a:endParaRPr lang="en-US"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Learning Activity</a:t>
            </a:r>
            <a:endParaRPr lang="en-US" dirty="0"/>
          </a:p>
        </p:txBody>
      </p:sp>
      <p:sp>
        <p:nvSpPr>
          <p:cNvPr id="2" name="Subtitle 1"/>
          <p:cNvSpPr>
            <a:spLocks noGrp="1"/>
          </p:cNvSpPr>
          <p:nvPr>
            <p:ph type="subTitle"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B. Perea, Sample rapid eLearning course</a:t>
            </a:r>
            <a:endParaRPr lang="en-US" dirty="0"/>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Learning Assessment</a:t>
            </a:r>
            <a:endParaRPr lang="en-US" dirty="0"/>
          </a:p>
        </p:txBody>
      </p:sp>
      <p:sp>
        <p:nvSpPr>
          <p:cNvPr id="2" name="Subtitle 1"/>
          <p:cNvSpPr>
            <a:spLocks noGrp="1"/>
          </p:cNvSpPr>
          <p:nvPr>
            <p:ph type="subTitle"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B. Perea, Sample rapid eLearning course</a:t>
            </a:r>
            <a:endParaRPr lang="en-US" dirty="0"/>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Conclusion</a:t>
            </a:r>
            <a:endParaRPr lang="en-US" dirty="0"/>
          </a:p>
        </p:txBody>
      </p:sp>
      <p:sp>
        <p:nvSpPr>
          <p:cNvPr id="4" name="Footer Placeholder 3"/>
          <p:cNvSpPr>
            <a:spLocks noGrp="1"/>
          </p:cNvSpPr>
          <p:nvPr>
            <p:ph type="ftr" sz="quarter" idx="11"/>
          </p:nvPr>
        </p:nvSpPr>
        <p:spPr/>
        <p:txBody>
          <a:bodyPr/>
          <a:lstStyle/>
          <a:p>
            <a:r>
              <a:rPr lang="en-US" dirty="0" smtClean="0"/>
              <a:t>B. Perea, Sample rapid eLearning course</a:t>
            </a:r>
            <a:endParaRPr lang="en-US" dirty="0"/>
          </a:p>
        </p:txBody>
      </p:sp>
      <p:sp>
        <p:nvSpPr>
          <p:cNvPr id="13" name="Content Placeholder 2"/>
          <p:cNvSpPr txBox="1">
            <a:spLocks/>
          </p:cNvSpPr>
          <p:nvPr/>
        </p:nvSpPr>
        <p:spPr>
          <a:xfrm>
            <a:off x="457200" y="2209800"/>
            <a:ext cx="41910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Congratulations,</a:t>
            </a:r>
            <a:r>
              <a:rPr kumimoji="0" lang="en-US" sz="3200" b="0" i="0" u="none" strike="noStrike" kern="1200" cap="none" spc="0" normalizeH="0" noProof="0" dirty="0" smtClean="0">
                <a:ln>
                  <a:noFill/>
                </a:ln>
                <a:effectLst/>
                <a:uLnTx/>
                <a:uFillTx/>
                <a:latin typeface="+mn-lt"/>
                <a:ea typeface="+mn-ea"/>
                <a:cs typeface="+mn-cs"/>
              </a:rPr>
              <a:t> you have reached the end of the M</a:t>
            </a:r>
            <a:r>
              <a:rPr kumimoji="0" lang="en-US" sz="3200" b="0" i="0" u="none" strike="noStrike" kern="1200" cap="none" spc="0" normalizeH="0" baseline="0" noProof="0" dirty="0" smtClean="0">
                <a:ln>
                  <a:noFill/>
                </a:ln>
                <a:effectLst/>
                <a:uLnTx/>
                <a:uFillTx/>
                <a:latin typeface="+mn-lt"/>
                <a:ea typeface="+mn-ea"/>
                <a:cs typeface="+mn-cs"/>
              </a:rPr>
              <a:t>odules.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Complete the Quiz on the next slide to complete</a:t>
            </a:r>
            <a:r>
              <a:rPr kumimoji="0" lang="en-US" sz="3200" b="0" i="0" u="none" strike="noStrike" kern="1200" cap="none" spc="0" normalizeH="0" noProof="0" dirty="0" smtClean="0">
                <a:ln>
                  <a:noFill/>
                </a:ln>
                <a:effectLst/>
                <a:uLnTx/>
                <a:uFillTx/>
                <a:latin typeface="+mn-lt"/>
                <a:ea typeface="+mn-ea"/>
                <a:cs typeface="+mn-cs"/>
              </a:rPr>
              <a:t> the course</a:t>
            </a:r>
            <a:r>
              <a:rPr kumimoji="0" lang="en-US" sz="3200" b="0" i="0" u="none" strike="noStrike" kern="1200" cap="none" spc="0" normalizeH="0" baseline="0" noProof="0" dirty="0" smtClean="0">
                <a:ln>
                  <a:noFill/>
                </a:ln>
                <a:effectLst/>
                <a:uLnTx/>
                <a:uFillTx/>
                <a:latin typeface="+mn-lt"/>
                <a:ea typeface="+mn-ea"/>
                <a:cs typeface="+mn-cs"/>
              </a:rPr>
              <a:t>.</a:t>
            </a:r>
            <a:endParaRPr kumimoji="0" lang="en-US" sz="3200" b="0" i="0" u="none" strike="noStrike" kern="1200" cap="none" spc="0" normalizeH="0" baseline="0" noProof="0" dirty="0">
              <a:ln>
                <a:noFill/>
              </a:ln>
              <a:effectLst/>
              <a:uLnTx/>
              <a:uFillTx/>
              <a:latin typeface="+mn-lt"/>
              <a:ea typeface="+mn-ea"/>
              <a:cs typeface="+mn-cs"/>
            </a:endParaRPr>
          </a:p>
        </p:txBody>
      </p:sp>
      <p:pic>
        <p:nvPicPr>
          <p:cNvPr id="14" name="Picture 13" descr="robot with mega phone.jpg"/>
          <p:cNvPicPr>
            <a:picLocks noChangeAspect="1"/>
          </p:cNvPicPr>
          <p:nvPr>
            <p:custDataLst>
              <p:tags r:id="rId2"/>
            </p:custDataLst>
          </p:nvPr>
        </p:nvPicPr>
        <p:blipFill>
          <a:blip r:embed="rId5" cstate="print"/>
          <a:stretch>
            <a:fillRect/>
          </a:stretch>
        </p:blipFill>
        <p:spPr>
          <a:xfrm>
            <a:off x="4648199" y="2133600"/>
            <a:ext cx="3656539" cy="3849624"/>
          </a:xfrm>
          <a:prstGeom prst="rect">
            <a:avLst/>
          </a:prstGeom>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057400"/>
            <a:ext cx="7467600" cy="3810000"/>
          </a:xfrm>
        </p:spPr>
        <p:txBody>
          <a:bodyPr>
            <a:normAutofit fontScale="55000" lnSpcReduction="20000"/>
          </a:bodyPr>
          <a:lstStyle/>
          <a:p>
            <a:pPr>
              <a:buNone/>
            </a:pPr>
            <a:r>
              <a:rPr lang="en-US" sz="2900" dirty="0" smtClean="0"/>
              <a:t>By successfully completing this course, students will be able to:</a:t>
            </a:r>
          </a:p>
          <a:p>
            <a:pPr>
              <a:buNone/>
            </a:pPr>
            <a:endParaRPr lang="en-US" dirty="0" smtClean="0"/>
          </a:p>
          <a:p>
            <a:pPr lvl="0"/>
            <a:r>
              <a:rPr lang="en-US" sz="2900" dirty="0" smtClean="0"/>
              <a:t>Identify their own communication skills and describe the types of conflict that occur in the workplace.</a:t>
            </a:r>
          </a:p>
          <a:p>
            <a:r>
              <a:rPr lang="en-US" sz="2900" dirty="0" smtClean="0"/>
              <a:t>Define why people conflict in the first place.</a:t>
            </a:r>
          </a:p>
          <a:p>
            <a:pPr lvl="0"/>
            <a:r>
              <a:rPr lang="en-US" sz="2900" dirty="0" smtClean="0"/>
              <a:t>Describe the consequences of conflict in the workplace.</a:t>
            </a:r>
          </a:p>
          <a:p>
            <a:pPr lvl="0"/>
            <a:r>
              <a:rPr lang="en-US" sz="2900" dirty="0" smtClean="0"/>
              <a:t>Summarize procedures to resolve workplace conflict.</a:t>
            </a:r>
          </a:p>
          <a:p>
            <a:pPr lvl="0"/>
            <a:r>
              <a:rPr lang="en-US" sz="2900" dirty="0" smtClean="0"/>
              <a:t>Summarize steps to take when conflicts are not resolved.</a:t>
            </a:r>
          </a:p>
          <a:p>
            <a:pPr lvl="0"/>
            <a:r>
              <a:rPr lang="en-US" sz="2900" dirty="0" smtClean="0"/>
              <a:t>Summarize ways to stop conflict from arising in the first place.</a:t>
            </a:r>
          </a:p>
          <a:p>
            <a:pPr lvl="0"/>
            <a:r>
              <a:rPr lang="en-US" sz="2900" dirty="0" smtClean="0"/>
              <a:t>Describe the most common techniques to resolve personal conflict.</a:t>
            </a:r>
          </a:p>
          <a:p>
            <a:pPr lvl="0"/>
            <a:r>
              <a:rPr lang="en-US" sz="2900" dirty="0" smtClean="0"/>
              <a:t>Describe ways to mediate conflict between parties.</a:t>
            </a:r>
          </a:p>
          <a:p>
            <a:pPr lvl="0"/>
            <a:r>
              <a:rPr lang="en-US" sz="2900" dirty="0" smtClean="0"/>
              <a:t>Describe what steps to take when both parties refuse to resolve their conflicts</a:t>
            </a:r>
          </a:p>
          <a:p>
            <a:pPr lvl="0"/>
            <a:r>
              <a:rPr lang="en-US" sz="2900" dirty="0" smtClean="0"/>
              <a:t>Demonstrate mastery of lesson content at levels of 70% or higher.</a:t>
            </a:r>
          </a:p>
          <a:p>
            <a:pPr>
              <a:buNone/>
            </a:pPr>
            <a:endParaRPr lang="en-US" dirty="0"/>
          </a:p>
        </p:txBody>
      </p:sp>
      <p:sp>
        <p:nvSpPr>
          <p:cNvPr id="4" name="Footer Placeholder 3"/>
          <p:cNvSpPr>
            <a:spLocks noGrp="1"/>
          </p:cNvSpPr>
          <p:nvPr>
            <p:ph type="ftr" sz="quarter" idx="11"/>
          </p:nvPr>
        </p:nvSpPr>
        <p:spPr/>
        <p:txBody>
          <a:bodyPr/>
          <a:lstStyle/>
          <a:p>
            <a:r>
              <a:rPr lang="en-US" dirty="0" smtClean="0"/>
              <a:t>B. Perea, Sample rapid eLearning course</a:t>
            </a:r>
            <a:endParaRPr lang="en-US" dirty="0"/>
          </a:p>
        </p:txBody>
      </p:sp>
      <p:sp>
        <p:nvSpPr>
          <p:cNvPr id="2" name="Title 1"/>
          <p:cNvSpPr>
            <a:spLocks noGrp="1"/>
          </p:cNvSpPr>
          <p:nvPr>
            <p:ph type="title"/>
          </p:nvPr>
        </p:nvSpPr>
        <p:spPr/>
        <p:txBody>
          <a:bodyPr/>
          <a:lstStyle/>
          <a:p>
            <a:r>
              <a:rPr lang="en-US" dirty="0" smtClean="0">
                <a:solidFill>
                  <a:schemeClr val="bg1"/>
                </a:solidFill>
              </a:rPr>
              <a:t>Learning Outcomes</a:t>
            </a:r>
            <a:endParaRPr lang="en-US" dirty="0">
              <a:solidFill>
                <a:schemeClr val="bg1"/>
              </a:solidFill>
            </a:endParaRPr>
          </a:p>
        </p:txBody>
      </p:sp>
      <p:grpSp>
        <p:nvGrpSpPr>
          <p:cNvPr id="12" name="Group 11"/>
          <p:cNvGrpSpPr/>
          <p:nvPr>
            <p:custDataLst>
              <p:tags r:id="rId2"/>
            </p:custDataLst>
          </p:nvPr>
        </p:nvGrpSpPr>
        <p:grpSpPr>
          <a:xfrm>
            <a:off x="533400" y="1981200"/>
            <a:ext cx="8077200" cy="4038600"/>
            <a:chOff x="304800" y="2209800"/>
            <a:chExt cx="8610600" cy="4343400"/>
          </a:xfrm>
        </p:grpSpPr>
        <p:sp>
          <p:nvSpPr>
            <p:cNvPr id="10" name="Rounded Rectangle 9"/>
            <p:cNvSpPr/>
            <p:nvPr/>
          </p:nvSpPr>
          <p:spPr>
            <a:xfrm>
              <a:off x="304800" y="2209800"/>
              <a:ext cx="8610600" cy="4343400"/>
            </a:xfrm>
            <a:prstGeom prst="roundRect">
              <a:avLst/>
            </a:prstGeom>
            <a:noFill/>
            <a:ln w="76200">
              <a:solidFill>
                <a:srgbClr val="FFD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304800" y="2209800"/>
              <a:ext cx="8610600" cy="4343400"/>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p:cNvSpPr txBox="1"/>
          <p:nvPr/>
        </p:nvSpPr>
        <p:spPr>
          <a:xfrm>
            <a:off x="6172200" y="6172200"/>
            <a:ext cx="2971800" cy="230832"/>
          </a:xfrm>
          <a:prstGeom prst="rect">
            <a:avLst/>
          </a:prstGeom>
          <a:noFill/>
        </p:spPr>
        <p:txBody>
          <a:bodyPr wrap="square" rtlCol="0">
            <a:spAutoFit/>
          </a:bodyPr>
          <a:lstStyle/>
          <a:p>
            <a:r>
              <a:rPr lang="en-US" sz="900" i="1" dirty="0" smtClean="0"/>
              <a:t>Move to the next section upon mouse click</a:t>
            </a:r>
            <a:endParaRPr lang="en-US" sz="900" i="1"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een Checkmark.jpg"/>
          <p:cNvPicPr>
            <a:picLocks noChangeAspect="1"/>
          </p:cNvPicPr>
          <p:nvPr>
            <p:custDataLst>
              <p:tags r:id="rId2"/>
            </p:custDataLst>
          </p:nvPr>
        </p:nvPicPr>
        <p:blipFill>
          <a:blip r:embed="rId5" cstate="print"/>
          <a:stretch>
            <a:fillRect/>
          </a:stretch>
        </p:blipFill>
        <p:spPr>
          <a:xfrm>
            <a:off x="0" y="1828800"/>
            <a:ext cx="1962912" cy="1956816"/>
          </a:xfrm>
          <a:prstGeom prst="rect">
            <a:avLst/>
          </a:prstGeom>
        </p:spPr>
      </p:pic>
      <p:sp>
        <p:nvSpPr>
          <p:cNvPr id="5" name="Content Placeholder 2"/>
          <p:cNvSpPr>
            <a:spLocks noGrp="1"/>
          </p:cNvSpPr>
          <p:nvPr>
            <p:ph idx="1"/>
          </p:nvPr>
        </p:nvSpPr>
        <p:spPr>
          <a:xfrm>
            <a:off x="1676400" y="1905000"/>
            <a:ext cx="7239000" cy="4068763"/>
          </a:xfrm>
        </p:spPr>
        <p:txBody>
          <a:bodyPr>
            <a:normAutofit fontScale="85000" lnSpcReduction="20000"/>
          </a:bodyPr>
          <a:lstStyle/>
          <a:p>
            <a:pPr lvl="0">
              <a:buNone/>
            </a:pPr>
            <a:r>
              <a:rPr lang="en-US" dirty="0" smtClean="0"/>
              <a:t>Learning Objectives:</a:t>
            </a:r>
          </a:p>
          <a:p>
            <a:pPr lvl="0">
              <a:buNone/>
            </a:pPr>
            <a:endParaRPr lang="en-US" dirty="0" smtClean="0"/>
          </a:p>
          <a:p>
            <a:pPr>
              <a:spcBef>
                <a:spcPts val="0"/>
              </a:spcBef>
              <a:spcAft>
                <a:spcPts val="1200"/>
              </a:spcAft>
            </a:pPr>
            <a:r>
              <a:rPr lang="en-US" dirty="0" smtClean="0"/>
              <a:t>Identify your communication effectiveness</a:t>
            </a:r>
          </a:p>
          <a:p>
            <a:pPr>
              <a:spcBef>
                <a:spcPts val="0"/>
              </a:spcBef>
              <a:spcAft>
                <a:spcPts val="1200"/>
              </a:spcAft>
            </a:pPr>
            <a:r>
              <a:rPr lang="en-US" dirty="0" smtClean="0"/>
              <a:t>Identify, describe, and define the types of conflict that occur</a:t>
            </a:r>
          </a:p>
          <a:p>
            <a:pPr>
              <a:spcBef>
                <a:spcPts val="0"/>
              </a:spcBef>
              <a:spcAft>
                <a:spcPts val="1200"/>
              </a:spcAft>
            </a:pPr>
            <a:r>
              <a:rPr lang="en-US" dirty="0" smtClean="0"/>
              <a:t>Describe consequences of conflict in the workplace.</a:t>
            </a:r>
          </a:p>
          <a:p>
            <a:pPr>
              <a:spcBef>
                <a:spcPts val="0"/>
              </a:spcBef>
              <a:spcAft>
                <a:spcPts val="1200"/>
              </a:spcAft>
            </a:pPr>
            <a:r>
              <a:rPr lang="en-US" dirty="0" smtClean="0"/>
              <a:t>Identify how to use communication effectively in difficult and emotive situations to de-escalate conflict</a:t>
            </a:r>
          </a:p>
          <a:p>
            <a:pPr>
              <a:spcBef>
                <a:spcPts val="0"/>
              </a:spcBef>
              <a:spcAft>
                <a:spcPts val="1200"/>
              </a:spcAft>
            </a:pPr>
            <a:r>
              <a:rPr lang="en-US" dirty="0" smtClean="0"/>
              <a:t>Identify a Conflict Resolution Process</a:t>
            </a:r>
          </a:p>
        </p:txBody>
      </p:sp>
      <p:sp>
        <p:nvSpPr>
          <p:cNvPr id="4" name="Footer Placeholder 3"/>
          <p:cNvSpPr>
            <a:spLocks noGrp="1"/>
          </p:cNvSpPr>
          <p:nvPr>
            <p:ph type="ftr" sz="quarter" idx="11"/>
          </p:nvPr>
        </p:nvSpPr>
        <p:spPr/>
        <p:txBody>
          <a:bodyPr/>
          <a:lstStyle/>
          <a:p>
            <a:r>
              <a:rPr lang="en-US" dirty="0" smtClean="0"/>
              <a:t>B. Perea, Sample rapid eLearning course</a:t>
            </a:r>
            <a:endParaRPr lang="en-US" dirty="0"/>
          </a:p>
        </p:txBody>
      </p:sp>
      <p:sp>
        <p:nvSpPr>
          <p:cNvPr id="7" name="Title 1"/>
          <p:cNvSpPr>
            <a:spLocks noGrp="1"/>
          </p:cNvSpPr>
          <p:nvPr>
            <p:ph type="title"/>
          </p:nvPr>
        </p:nvSpPr>
        <p:spPr>
          <a:xfrm>
            <a:off x="0" y="76200"/>
            <a:ext cx="9144000" cy="1096962"/>
          </a:xfrm>
        </p:spPr>
        <p:txBody>
          <a:bodyPr>
            <a:normAutofit/>
          </a:bodyPr>
          <a:lstStyle/>
          <a:p>
            <a:r>
              <a:rPr lang="en-US" sz="3300" dirty="0" smtClean="0">
                <a:solidFill>
                  <a:schemeClr val="bg1"/>
                </a:solidFill>
              </a:rPr>
              <a:t>Module 1—Communication and Conflict</a:t>
            </a:r>
            <a:endParaRPr lang="en-US"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533400"/>
            <a:ext cx="9144000" cy="762000"/>
          </a:xfrm>
        </p:spPr>
        <p:txBody>
          <a:bodyPr>
            <a:normAutofit fontScale="90000"/>
          </a:bodyPr>
          <a:lstStyle/>
          <a:p>
            <a:r>
              <a:rPr lang="en-US" sz="3100" dirty="0" smtClean="0"/>
              <a:t>Learning Activity 1--Identify your Communication Style</a:t>
            </a:r>
            <a:r>
              <a:rPr lang="en-US" dirty="0" smtClean="0">
                <a:solidFill>
                  <a:schemeClr val="tx1"/>
                </a:solidFill>
              </a:rPr>
              <a:t/>
            </a:r>
            <a:br>
              <a:rPr lang="en-US" dirty="0" smtClean="0">
                <a:solidFill>
                  <a:schemeClr val="tx1"/>
                </a:solidFill>
              </a:rPr>
            </a:br>
            <a:endParaRPr lang="en-US" dirty="0"/>
          </a:p>
        </p:txBody>
      </p:sp>
      <p:sp>
        <p:nvSpPr>
          <p:cNvPr id="7" name="Footer Placeholder 6"/>
          <p:cNvSpPr>
            <a:spLocks noGrp="1"/>
          </p:cNvSpPr>
          <p:nvPr>
            <p:ph type="ftr" sz="quarter" idx="11"/>
          </p:nvPr>
        </p:nvSpPr>
        <p:spPr/>
        <p:txBody>
          <a:bodyPr/>
          <a:lstStyle/>
          <a:p>
            <a:r>
              <a:rPr lang="en-US" dirty="0" smtClean="0"/>
              <a:t>B. Perea, Sample rapid eLearning course</a:t>
            </a:r>
            <a:endParaRPr lang="en-US" dirty="0"/>
          </a:p>
        </p:txBody>
      </p:sp>
      <p:sp>
        <p:nvSpPr>
          <p:cNvPr id="4" name="Subtitle 1"/>
          <p:cNvSpPr txBox="1">
            <a:spLocks/>
          </p:cNvSpPr>
          <p:nvPr/>
        </p:nvSpPr>
        <p:spPr>
          <a:xfrm>
            <a:off x="381000" y="5486400"/>
            <a:ext cx="8458200" cy="1143000"/>
          </a:xfrm>
          <a:prstGeom prst="rect">
            <a:avLst/>
          </a:prstGeom>
        </p:spPr>
        <p:txBody>
          <a:bodyPr vert="horz" lIns="91440" tIns="45720" rIns="91440" bIns="45720" rtlCol="0">
            <a:normAutofit/>
          </a:bodyPr>
          <a:lstStyle/>
          <a:p>
            <a:endParaRPr lang="en-US" sz="3200" dirty="0"/>
          </a:p>
        </p:txBody>
      </p:sp>
      <p:pic>
        <p:nvPicPr>
          <p:cNvPr id="5" name="Content Placeholder 3" descr="Communication Process graphic.jpg"/>
          <p:cNvPicPr>
            <a:picLocks noChangeAspect="1"/>
          </p:cNvPicPr>
          <p:nvPr>
            <p:custDataLst>
              <p:tags r:id="rId2"/>
            </p:custDataLst>
          </p:nvPr>
        </p:nvPicPr>
        <p:blipFill>
          <a:blip r:embed="rId7" cstate="print"/>
          <a:stretch>
            <a:fillRect/>
          </a:stretch>
        </p:blipFill>
        <p:spPr>
          <a:xfrm>
            <a:off x="4495800" y="1676400"/>
            <a:ext cx="4648200" cy="1855202"/>
          </a:xfrm>
          <a:prstGeom prst="rect">
            <a:avLst/>
          </a:prstGeom>
        </p:spPr>
      </p:pic>
      <p:sp>
        <p:nvSpPr>
          <p:cNvPr id="6" name="TextBox 5"/>
          <p:cNvSpPr txBox="1"/>
          <p:nvPr/>
        </p:nvSpPr>
        <p:spPr>
          <a:xfrm>
            <a:off x="4800600" y="3657600"/>
            <a:ext cx="4267200" cy="1785104"/>
          </a:xfrm>
          <a:prstGeom prst="rect">
            <a:avLst/>
          </a:prstGeom>
          <a:noFill/>
        </p:spPr>
        <p:txBody>
          <a:bodyPr wrap="square" rtlCol="0">
            <a:spAutoFit/>
          </a:bodyPr>
          <a:lstStyle/>
          <a:p>
            <a:r>
              <a:rPr lang="en-US" sz="1100" dirty="0" smtClean="0"/>
              <a:t>This graphic represents the communication process under “normal” circumstances.  Here, the person who is the source of the communication, transmits a message through a channel and the receiver accepts the message and in one way or another provides feedback to the source. In conflict, the communication process feedback is either corrupted or does not exist.</a:t>
            </a:r>
          </a:p>
          <a:p>
            <a:endParaRPr lang="en-US" sz="1100" dirty="0" smtClean="0"/>
          </a:p>
          <a:p>
            <a:r>
              <a:rPr lang="en-US" sz="1100" dirty="0" smtClean="0"/>
              <a:t>If you want to be an effective communicator, you need to be effective at all points in the communication process – whether as a sender or receiver. </a:t>
            </a:r>
          </a:p>
        </p:txBody>
      </p:sp>
      <p:sp>
        <p:nvSpPr>
          <p:cNvPr id="18" name="WOLayer"/>
          <p:cNvSpPr/>
          <p:nvPr>
            <p:custDataLst>
              <p:tags r:id="rId3"/>
            </p:custDataLst>
          </p:nvPr>
        </p:nvSpPr>
        <p:spPr>
          <a:xfrm>
            <a:off x="8610600" y="6324600"/>
            <a:ext cx="457200" cy="457200"/>
          </a:xfrm>
          <a:prstGeom prst="rect">
            <a:avLst/>
          </a:prstGeom>
          <a:blipFill>
            <a:blip r:embed="rId8"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28600" y="1905000"/>
            <a:ext cx="4343400" cy="3785652"/>
          </a:xfrm>
          <a:prstGeom prst="rect">
            <a:avLst/>
          </a:prstGeom>
          <a:noFill/>
        </p:spPr>
        <p:txBody>
          <a:bodyPr wrap="square" rtlCol="0">
            <a:spAutoFit/>
          </a:bodyPr>
          <a:lstStyle/>
          <a:p>
            <a:r>
              <a:rPr lang="en-US" sz="1200" dirty="0" smtClean="0"/>
              <a:t>Communication skills are some of the most important skills you need to succeed in the workplace. We talk to people face to face, and we listen when people talk to us. We write emails and reports, and we read the documents that are sent to us. </a:t>
            </a:r>
          </a:p>
          <a:p>
            <a:endParaRPr lang="en-US" sz="1200" dirty="0" smtClean="0"/>
          </a:p>
          <a:p>
            <a:r>
              <a:rPr lang="en-US" sz="1200" dirty="0" smtClean="0"/>
              <a:t>Communication, therefore, is a process that involves at least two people – a sender and a receiver. For it to be successful, the receiver must understand the message in the way that the sender intended. This sounds quite simple. But have you ever been in a situation where this hasn't happened? </a:t>
            </a:r>
          </a:p>
          <a:p>
            <a:endParaRPr lang="en-US" sz="1200" dirty="0" smtClean="0"/>
          </a:p>
          <a:p>
            <a:r>
              <a:rPr lang="en-US" sz="1200" dirty="0" smtClean="0"/>
              <a:t>Misunderstanding and confusion often occur, and they can cause enormous problems, yes even conflict. If you want to be an effective communicator, you need to be effective at all points in the communication process – whether as a sender or receiver of communication. Whenever you communicate with someone else, you and the other person follow the steps of the communication process. </a:t>
            </a:r>
          </a:p>
          <a:p>
            <a:endParaRPr lang="en-US" sz="1200" dirty="0" smtClean="0"/>
          </a:p>
          <a:p>
            <a:r>
              <a:rPr lang="en-US" sz="1200" dirty="0" smtClean="0"/>
              <a:t>Are you communicating effectively?    </a:t>
            </a:r>
          </a:p>
        </p:txBody>
      </p:sp>
      <p:grpSp>
        <p:nvGrpSpPr>
          <p:cNvPr id="27" name="Group 26"/>
          <p:cNvGrpSpPr/>
          <p:nvPr>
            <p:custDataLst>
              <p:tags r:id="rId4"/>
            </p:custDataLst>
          </p:nvPr>
        </p:nvGrpSpPr>
        <p:grpSpPr>
          <a:xfrm>
            <a:off x="4648200" y="3581400"/>
            <a:ext cx="4419600" cy="1828800"/>
            <a:chOff x="304800" y="2209800"/>
            <a:chExt cx="8610600" cy="4343400"/>
          </a:xfrm>
        </p:grpSpPr>
        <p:sp>
          <p:nvSpPr>
            <p:cNvPr id="28" name="Rounded Rectangle 27"/>
            <p:cNvSpPr/>
            <p:nvPr/>
          </p:nvSpPr>
          <p:spPr>
            <a:xfrm>
              <a:off x="304800" y="2209800"/>
              <a:ext cx="8610600" cy="4343400"/>
            </a:xfrm>
            <a:prstGeom prst="roundRect">
              <a:avLst/>
            </a:prstGeom>
            <a:noFill/>
            <a:ln w="76200">
              <a:solidFill>
                <a:srgbClr val="FFD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304800" y="2209800"/>
              <a:ext cx="8610600" cy="4343400"/>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p:cNvSpPr txBox="1"/>
          <p:nvPr/>
        </p:nvSpPr>
        <p:spPr>
          <a:xfrm>
            <a:off x="228600" y="5715000"/>
            <a:ext cx="8534400" cy="677108"/>
          </a:xfrm>
          <a:prstGeom prst="rect">
            <a:avLst/>
          </a:prstGeom>
          <a:noFill/>
        </p:spPr>
        <p:txBody>
          <a:bodyPr wrap="square" rtlCol="0">
            <a:spAutoFit/>
          </a:bodyPr>
          <a:lstStyle/>
          <a:p>
            <a:r>
              <a:rPr lang="en-US" sz="1400" dirty="0" smtClean="0"/>
              <a:t>S</a:t>
            </a:r>
            <a:r>
              <a:rPr lang="en-US" sz="1200" dirty="0" smtClean="0"/>
              <a:t>hortly, a new browser window will open where you will read a short article on communication, and take the short survey </a:t>
            </a:r>
            <a:r>
              <a:rPr lang="en-US" sz="1200" dirty="0" smtClean="0">
                <a:hlinkClick r:id="rId9"/>
              </a:rPr>
              <a:t>“How good are your Communication Skills?”—</a:t>
            </a:r>
            <a:r>
              <a:rPr lang="en-US" sz="1200" i="1" dirty="0" smtClean="0"/>
              <a:t>After you have taken the survey, remember to either print out the page using your internet browser print button or copy down your score…you will use this information later in the module.</a:t>
            </a:r>
            <a:endParaRPr lang="en-US" sz="1200"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ist checkmark.jpg"/>
          <p:cNvPicPr>
            <a:picLocks noChangeAspect="1"/>
          </p:cNvPicPr>
          <p:nvPr>
            <p:custDataLst>
              <p:tags r:id="rId2"/>
            </p:custDataLst>
          </p:nvPr>
        </p:nvPicPr>
        <p:blipFill>
          <a:blip r:embed="rId6" cstate="print"/>
          <a:stretch>
            <a:fillRect/>
          </a:stretch>
        </p:blipFill>
        <p:spPr>
          <a:xfrm>
            <a:off x="7391400" y="2362200"/>
            <a:ext cx="1710859" cy="1143000"/>
          </a:xfrm>
          <a:prstGeom prst="rect">
            <a:avLst/>
          </a:prstGeom>
        </p:spPr>
      </p:pic>
      <p:sp>
        <p:nvSpPr>
          <p:cNvPr id="4" name="Footer Placeholder 3"/>
          <p:cNvSpPr>
            <a:spLocks noGrp="1"/>
          </p:cNvSpPr>
          <p:nvPr>
            <p:ph type="ftr" sz="quarter" idx="11"/>
          </p:nvPr>
        </p:nvSpPr>
        <p:spPr/>
        <p:txBody>
          <a:bodyPr/>
          <a:lstStyle/>
          <a:p>
            <a:r>
              <a:rPr lang="en-US" dirty="0" smtClean="0"/>
              <a:t>B. Perea, Sample rapid eLearning course</a:t>
            </a:r>
            <a:endParaRPr lang="en-US" dirty="0"/>
          </a:p>
        </p:txBody>
      </p:sp>
      <p:sp>
        <p:nvSpPr>
          <p:cNvPr id="2" name="Title 1"/>
          <p:cNvSpPr>
            <a:spLocks noGrp="1"/>
          </p:cNvSpPr>
          <p:nvPr>
            <p:ph type="title"/>
          </p:nvPr>
        </p:nvSpPr>
        <p:spPr/>
        <p:txBody>
          <a:bodyPr/>
          <a:lstStyle/>
          <a:p>
            <a:r>
              <a:rPr lang="en-US" dirty="0" smtClean="0">
                <a:solidFill>
                  <a:schemeClr val="bg1"/>
                </a:solidFill>
                <a:latin typeface="+mn-lt"/>
              </a:rPr>
              <a:t>Learning Activity 1--conclusion</a:t>
            </a:r>
            <a:endParaRPr lang="en-US" dirty="0">
              <a:solidFill>
                <a:schemeClr val="bg1"/>
              </a:solidFill>
              <a:latin typeface="+mn-lt"/>
            </a:endParaRPr>
          </a:p>
        </p:txBody>
      </p:sp>
      <p:sp>
        <p:nvSpPr>
          <p:cNvPr id="5" name="TextBox 4"/>
          <p:cNvSpPr txBox="1"/>
          <p:nvPr/>
        </p:nvSpPr>
        <p:spPr>
          <a:xfrm>
            <a:off x="381000" y="2057401"/>
            <a:ext cx="8534400" cy="4524315"/>
          </a:xfrm>
          <a:prstGeom prst="rect">
            <a:avLst/>
          </a:prstGeom>
          <a:noFill/>
        </p:spPr>
        <p:txBody>
          <a:bodyPr wrap="square" rtlCol="0">
            <a:spAutoFit/>
          </a:bodyPr>
          <a:lstStyle/>
          <a:p>
            <a:r>
              <a:rPr lang="en-US" sz="1600" dirty="0" smtClean="0"/>
              <a:t>This next activity is going to help you integrate the information you learned in the Communication Quiz and your awareness of effective communication to help resolve conflict.</a:t>
            </a:r>
          </a:p>
          <a:p>
            <a:endParaRPr lang="en-US" sz="1600" dirty="0" smtClean="0"/>
          </a:p>
          <a:p>
            <a:r>
              <a:rPr lang="en-US" sz="1600" dirty="0" smtClean="0"/>
              <a:t>You will be discussing a communication scenario on a discussion board. </a:t>
            </a:r>
          </a:p>
          <a:p>
            <a:endParaRPr lang="en-US" sz="1600" dirty="0" smtClean="0"/>
          </a:p>
          <a:p>
            <a:pPr marL="342900" indent="-342900">
              <a:buFont typeface="+mj-lt"/>
              <a:buAutoNum type="arabicPeriod"/>
            </a:pPr>
            <a:r>
              <a:rPr lang="en-US" sz="1600" dirty="0" smtClean="0"/>
              <a:t>A new browser window will open allowing you to view the short video– </a:t>
            </a:r>
            <a:r>
              <a:rPr lang="en-US" sz="1600" u="sng" dirty="0" smtClean="0">
                <a:solidFill>
                  <a:schemeClr val="accent1"/>
                </a:solidFill>
                <a:hlinkClick r:id="rId7"/>
              </a:rPr>
              <a:t>Ann and Pete--Communicate</a:t>
            </a:r>
            <a:r>
              <a:rPr lang="en-US" sz="1600" dirty="0" smtClean="0"/>
              <a:t>.</a:t>
            </a:r>
          </a:p>
          <a:p>
            <a:pPr marL="342900" indent="-342900">
              <a:buFont typeface="+mj-lt"/>
              <a:buAutoNum type="arabicPeriod"/>
            </a:pPr>
            <a:endParaRPr lang="en-US" sz="1600" dirty="0" smtClean="0"/>
          </a:p>
          <a:p>
            <a:pPr marL="342900" indent="-342900">
              <a:buFont typeface="+mj-lt"/>
              <a:buAutoNum type="arabicPeriod"/>
            </a:pPr>
            <a:r>
              <a:rPr lang="en-US" sz="1600" dirty="0" smtClean="0"/>
              <a:t>Utilizing the knowledge about your own communication style and the information you have gained about effective communication, </a:t>
            </a:r>
            <a:r>
              <a:rPr lang="en-US" sz="1400" i="1" dirty="0" smtClean="0"/>
              <a:t>(a new browser window will open, asking you to sign in using your Google Groups log in</a:t>
            </a:r>
            <a:r>
              <a:rPr lang="en-US" sz="1600" dirty="0" smtClean="0"/>
              <a:t>), </a:t>
            </a:r>
            <a:r>
              <a:rPr lang="en-US" sz="1600" u="sng" dirty="0" smtClean="0">
                <a:solidFill>
                  <a:schemeClr val="accent1"/>
                </a:solidFill>
                <a:hlinkClick r:id="rId8"/>
              </a:rPr>
              <a:t>post a comment on Discussion Thread 3</a:t>
            </a:r>
            <a:r>
              <a:rPr lang="en-US" sz="1600" dirty="0" smtClean="0">
                <a:hlinkClick r:id="rId8"/>
              </a:rPr>
              <a:t> </a:t>
            </a:r>
            <a:r>
              <a:rPr lang="en-US" sz="1600" dirty="0" smtClean="0"/>
              <a:t>on how you believe the lines of communication have broken down between Ann and Pete. Additionally, propose one or two new strategies to help increase effective communication. (</a:t>
            </a:r>
            <a:r>
              <a:rPr lang="en-US" sz="1600" i="1" dirty="0" smtClean="0"/>
              <a:t>you might want to format your ideas in a text or MSWord document.)</a:t>
            </a:r>
          </a:p>
          <a:p>
            <a:pPr marL="342900" indent="-342900"/>
            <a:endParaRPr lang="en-US" sz="1600" i="1" dirty="0" smtClean="0"/>
          </a:p>
          <a:p>
            <a:pPr marL="342900" indent="-342900">
              <a:buFont typeface="+mj-lt"/>
              <a:buAutoNum type="arabicPeriod" startAt="3"/>
            </a:pPr>
            <a:r>
              <a:rPr lang="en-US" sz="1600" dirty="0" smtClean="0"/>
              <a:t>Post a short, no shorter than 140 characters, reactionary response to at least 2 of your other cohorts’ posts. </a:t>
            </a:r>
            <a:r>
              <a:rPr lang="en-US" sz="1600" i="1" dirty="0" smtClean="0"/>
              <a:t>Remember to be an excellent communicator as well as a non-judgmental communicator</a:t>
            </a:r>
            <a:r>
              <a:rPr lang="en-US" sz="1600" dirty="0" smtClean="0"/>
              <a:t>. </a:t>
            </a:r>
          </a:p>
        </p:txBody>
      </p:sp>
      <p:sp>
        <p:nvSpPr>
          <p:cNvPr id="9" name="WOLayer"/>
          <p:cNvSpPr/>
          <p:nvPr>
            <p:custDataLst>
              <p:tags r:id="rId3"/>
            </p:custDataLst>
          </p:nvPr>
        </p:nvSpPr>
        <p:spPr>
          <a:xfrm>
            <a:off x="8610600" y="6324600"/>
            <a:ext cx="457200" cy="457200"/>
          </a:xfrm>
          <a:prstGeom prst="rect">
            <a:avLst/>
          </a:prstGeom>
          <a:blipFill>
            <a:blip r:embed="rId9"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124200"/>
            <a:ext cx="8686800" cy="3352800"/>
          </a:xfrm>
        </p:spPr>
        <p:txBody>
          <a:bodyPr>
            <a:noAutofit/>
          </a:bodyPr>
          <a:lstStyle/>
          <a:p>
            <a:pPr marL="0" indent="0">
              <a:spcBef>
                <a:spcPts val="0"/>
              </a:spcBef>
              <a:buNone/>
              <a:defRPr/>
            </a:pPr>
            <a:r>
              <a:rPr lang="en-US" sz="1200" dirty="0" smtClean="0"/>
              <a:t>Besides crafting good conflict resolution agreements, an important aim of the intervention is to "normalize" conflict so people will not remain emotionally triggered—they internalize the skills and temperament to get through the "white-water" that is challenging them on the way to the skill and goal of reaching more effective collaboration agreements. The long term goal is the realization that when disagreements occur a fight does not have to follow—you just need a new agreement. When an organization, or a collaborative partnership of any kind, embraces the cyclical process of resolution, there is little drain on productive capacity. </a:t>
            </a:r>
          </a:p>
          <a:p>
            <a:pPr>
              <a:buNone/>
            </a:pPr>
            <a:endParaRPr lang="en-US" sz="900" b="1" dirty="0" smtClean="0"/>
          </a:p>
          <a:p>
            <a:pPr marL="0" indent="0">
              <a:spcBef>
                <a:spcPts val="0"/>
              </a:spcBef>
              <a:buNone/>
              <a:defRPr/>
            </a:pPr>
            <a:r>
              <a:rPr lang="en-US" sz="1200" dirty="0" smtClean="0"/>
              <a:t>The fact that conflict exists, however, is not necessarily a bad thing: As long as it is resolved effectively, it can lead to personal and professional growth.  In many cases, effective conflict resolution can make the difference between positive and negative outcomes. </a:t>
            </a:r>
          </a:p>
          <a:p>
            <a:pPr marL="0" indent="0">
              <a:spcBef>
                <a:spcPts val="0"/>
              </a:spcBef>
              <a:buNone/>
              <a:defRPr/>
            </a:pPr>
            <a:r>
              <a:rPr lang="en-US" sz="1200" dirty="0" smtClean="0"/>
              <a:t> </a:t>
            </a:r>
          </a:p>
          <a:p>
            <a:pPr marL="0" indent="0">
              <a:spcBef>
                <a:spcPts val="0"/>
              </a:spcBef>
              <a:buNone/>
            </a:pPr>
            <a:r>
              <a:rPr lang="en-US" sz="1200" dirty="0" smtClean="0"/>
              <a:t>According to psychologists Art Bell and Brett Hart, there are eight common causes of conflict in the workplace. </a:t>
            </a:r>
          </a:p>
          <a:p>
            <a:pPr marL="0" indent="0">
              <a:spcBef>
                <a:spcPts val="0"/>
              </a:spcBef>
              <a:buNone/>
            </a:pPr>
            <a:endParaRPr lang="en-US" sz="1200" dirty="0" smtClean="0"/>
          </a:p>
          <a:p>
            <a:pPr>
              <a:spcBef>
                <a:spcPts val="0"/>
              </a:spcBef>
            </a:pPr>
            <a:r>
              <a:rPr lang="en-US" sz="1200" dirty="0" smtClean="0"/>
              <a:t>Conflicting resources, styles, perceptions, goals, pressures and roles</a:t>
            </a:r>
          </a:p>
          <a:p>
            <a:pPr>
              <a:spcBef>
                <a:spcPts val="0"/>
              </a:spcBef>
            </a:pPr>
            <a:r>
              <a:rPr lang="en-US" sz="1200" dirty="0" smtClean="0"/>
              <a:t>Different personal values.</a:t>
            </a:r>
          </a:p>
          <a:p>
            <a:pPr>
              <a:spcBef>
                <a:spcPts val="0"/>
              </a:spcBef>
            </a:pPr>
            <a:r>
              <a:rPr lang="en-US" sz="1200" dirty="0" smtClean="0"/>
              <a:t>Unpredictable policies.</a:t>
            </a:r>
          </a:p>
          <a:p>
            <a:pPr marL="0" indent="0">
              <a:spcBef>
                <a:spcPts val="0"/>
              </a:spcBef>
              <a:buNone/>
            </a:pPr>
            <a:endParaRPr lang="en-US" sz="900" dirty="0" smtClean="0"/>
          </a:p>
          <a:p>
            <a:pPr marL="0" indent="0">
              <a:spcBef>
                <a:spcPts val="0"/>
              </a:spcBef>
              <a:buNone/>
            </a:pPr>
            <a:r>
              <a:rPr lang="en-US" sz="1200" dirty="0" smtClean="0"/>
              <a:t>Effective conflict resolution is a process of developing an “attitude of resolution”—enrolling people through the realization of just how large the huge cost of conflict really is and understanding that most conflict is not about bad intention—most conflict is structural, a function of different individual characteristics, needs, and outcomes.</a:t>
            </a:r>
          </a:p>
        </p:txBody>
      </p:sp>
      <p:sp>
        <p:nvSpPr>
          <p:cNvPr id="4" name="Footer Placeholder 3"/>
          <p:cNvSpPr>
            <a:spLocks noGrp="1"/>
          </p:cNvSpPr>
          <p:nvPr>
            <p:ph type="ftr" sz="quarter" idx="11"/>
          </p:nvPr>
        </p:nvSpPr>
        <p:spPr/>
        <p:txBody>
          <a:bodyPr/>
          <a:lstStyle/>
          <a:p>
            <a:r>
              <a:rPr lang="en-US" dirty="0" smtClean="0"/>
              <a:t>B. Perea, Sample rapid eLearning course</a:t>
            </a:r>
            <a:endParaRPr lang="en-US" dirty="0"/>
          </a:p>
        </p:txBody>
      </p:sp>
      <p:sp>
        <p:nvSpPr>
          <p:cNvPr id="2" name="Title 1"/>
          <p:cNvSpPr>
            <a:spLocks noGrp="1"/>
          </p:cNvSpPr>
          <p:nvPr>
            <p:ph type="title"/>
          </p:nvPr>
        </p:nvSpPr>
        <p:spPr/>
        <p:txBody>
          <a:bodyPr/>
          <a:lstStyle/>
          <a:p>
            <a:r>
              <a:rPr lang="en-US" dirty="0" smtClean="0">
                <a:solidFill>
                  <a:schemeClr val="bg1"/>
                </a:solidFill>
              </a:rPr>
              <a:t>What is Conflict?</a:t>
            </a:r>
            <a:endParaRPr lang="en-US" dirty="0">
              <a:solidFill>
                <a:schemeClr val="bg1"/>
              </a:solidFill>
            </a:endParaRPr>
          </a:p>
        </p:txBody>
      </p:sp>
      <p:sp>
        <p:nvSpPr>
          <p:cNvPr id="23" name="TextBox 22"/>
          <p:cNvSpPr txBox="1"/>
          <p:nvPr/>
        </p:nvSpPr>
        <p:spPr>
          <a:xfrm>
            <a:off x="228600" y="2362200"/>
            <a:ext cx="6400800" cy="646331"/>
          </a:xfrm>
          <a:prstGeom prst="rect">
            <a:avLst/>
          </a:prstGeom>
          <a:noFill/>
        </p:spPr>
        <p:txBody>
          <a:bodyPr wrap="square" rtlCol="0">
            <a:spAutoFit/>
          </a:bodyPr>
          <a:lstStyle/>
          <a:p>
            <a:r>
              <a:rPr lang="en-US" sz="1200" dirty="0" smtClean="0"/>
              <a:t>In many cases, conflict in the workplace just seems to be a fact of life. We’ve all seen situations where different people with different goals, needs, values, motivations, and communication styles have come into conflict and we have all seen the often intense personal animosity that can result.</a:t>
            </a:r>
            <a:endParaRPr lang="en-US" sz="1200" dirty="0"/>
          </a:p>
        </p:txBody>
      </p:sp>
      <p:pic>
        <p:nvPicPr>
          <p:cNvPr id="26" name="Picture 25" descr="Left facing fighter.jpg"/>
          <p:cNvPicPr>
            <a:picLocks noChangeAspect="1"/>
          </p:cNvPicPr>
          <p:nvPr>
            <p:custDataLst>
              <p:tags r:id="rId2"/>
            </p:custDataLst>
          </p:nvPr>
        </p:nvPicPr>
        <p:blipFill>
          <a:blip r:embed="rId6" cstate="print"/>
          <a:stretch>
            <a:fillRect/>
          </a:stretch>
        </p:blipFill>
        <p:spPr>
          <a:xfrm>
            <a:off x="7772400" y="1536072"/>
            <a:ext cx="1371600" cy="1444027"/>
          </a:xfrm>
          <a:prstGeom prst="rect">
            <a:avLst/>
          </a:prstGeom>
        </p:spPr>
      </p:pic>
      <p:pic>
        <p:nvPicPr>
          <p:cNvPr id="25" name="Picture 24" descr="Right facing fighter.jpg"/>
          <p:cNvPicPr>
            <a:picLocks noChangeAspect="1"/>
          </p:cNvPicPr>
          <p:nvPr>
            <p:custDataLst>
              <p:tags r:id="rId3"/>
            </p:custDataLst>
          </p:nvPr>
        </p:nvPicPr>
        <p:blipFill>
          <a:blip r:embed="rId7" cstate="print"/>
          <a:stretch>
            <a:fillRect/>
          </a:stretch>
        </p:blipFill>
        <p:spPr>
          <a:xfrm>
            <a:off x="6686490" y="1800913"/>
            <a:ext cx="1510011" cy="1399487"/>
          </a:xfrm>
          <a:prstGeom prst="rect">
            <a:avLst/>
          </a:prstGeom>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5070"/>
  <p:tag name="ARTICULATE_PROJECT_CHECK" val="0"/>
  <p:tag name="ARTICULATE_REFERENCE_COUNT" val="1"/>
  <p:tag name="ARTICULATE_REFERENCE_TYPE_1" val="0"/>
  <p:tag name="PRESENTER_PREVIEW_MODE_REFRESH" val="0"/>
  <p:tag name="AO_COMPLETION_TARGET_ID" val="305"/>
  <p:tag name="AO_COMPLETION_TARGET_INDEX" val="8"/>
  <p:tag name="ARTICULATE_AUDIO_TEMP" val="C:\Users\Admin\AppData\Local\Temp\articulate\presenter\ae\audio\20120509124751\"/>
  <p:tag name="PRESENTATION_PLAYLIST_COUNT" val="0"/>
  <p:tag name="PRESENTATION_PRESENTER_SLIDE_LEVEL" val="0"/>
  <p:tag name="PRESENTER_PREVIEW_END" val="16"/>
  <p:tag name="AO_DATA" val="1"/>
  <p:tag name="AO_COMPLETION_THRESHOLD" val="17"/>
  <p:tag name="AO_COMPLETION_METHOD" val="VIEW"/>
  <p:tag name="AO_QUIZ_INSERT" val="1"/>
  <p:tag name="AO_REPORTING" val="0"/>
  <p:tag name="ART_ENCODE_TYPE" val="0"/>
  <p:tag name="ART_ENCODE_INDEX" val="1"/>
  <p:tag name="AO_COMPLETION_TITLE" val="B. Perea--Conflict Resolution Sample course"/>
  <p:tag name="ARTICULATE_PRESENTER_VERSION" val="6"/>
  <p:tag name="PUBLISH_TITLE" val="B. Perea--Conflict Resolution Sample course"/>
  <p:tag name="ARTICULATE_PUBLISH_PATH" val="F:\Conflict Resolution\B. Perea--Conflict Resolution Sample course"/>
  <p:tag name="ARTICULATE_LOGO" val="(None selected)"/>
  <p:tag name="ARTICULATE_PRESENTER" val="Brenda M. Perea"/>
  <p:tag name="ARTICULATE_PRESENTER_GUID" val="71AACF993B3D"/>
  <p:tag name="ARTICULATE_LMS" val="0"/>
  <p:tag name="ARTICULATE_TEMPLATE" val="Basic elearning with notes tab"/>
  <p:tag name="ARTICULATE_TEMPLATE_GUID" val="b6a511f7-6297-4e31-a14f-2ab6ffcb77e5"/>
  <p:tag name="LMS_PUBLISH" val="No"/>
  <p:tag name="PRESENTER_PREVIEW_MODE" val="0"/>
  <p:tag name="PRESENTER_PREVIEW_START" val="1"/>
  <p:tag name="LAUNCHINNEWWINDOW" val="0"/>
  <p:tag name="LASTPUBLISHED" val="F:\Conflict Resolution\B. Perea--Conflict Resolution Sample course\B. Perea--Conflict Resolution Sample course\player.html"/>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257"/>
  <p:tag name="ELAPSEDTIME" val="50.0"/>
  <p:tag name="ARTICULATE_SLIDE_GUID" val="7a739ad5-8c09-46cb-a058-97c08e8dd459"/>
  <p:tag name="ARTICULATE_SLIDE_PAUSE" val="0"/>
  <p:tag name="ARTICULATE_NAV_LEVEL" val="1"/>
  <p:tag name="ARTICULATE_PLAYLIST_ID" val="-1"/>
  <p:tag name="ARTICULATE_LOCK_SLIDE" val="0"/>
  <p:tag name="ARTICULATE_SLIDE_NAV" val="4"/>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Mks5PamR_files\slide0001_image001.png"/>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MARGIN_1" val="0"/>
  <p:tag name="MARGIN_2" val="36"/>
  <p:tag name="MARGIN_3" val="72"/>
  <p:tag name="MARGIN_4" val="108"/>
  <p:tag name="MARGIN_5" val="144"/>
  <p:tag name="FONT_SIZE" val="11"/>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a3a2cac7-416b-4e88-a14d-618229ad25db"/>
  <p:tag name="ARTICULATE_SLIDE_PAUSE" val="1"/>
  <p:tag name="ARTICULATE_NAV_LEVEL" val="1"/>
  <p:tag name="ARTICULATE_PLAYLIST_ID" val="-1"/>
  <p:tag name="ARTICULATE_LOCK_SLIDE" val="0"/>
  <p:tag name="ARTICULATE_SLIDE_NAV" val="5"/>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16.xml><?xml version="1.0" encoding="utf-8"?>
<p:tagLst xmlns:a="http://schemas.openxmlformats.org/drawingml/2006/main" xmlns:r="http://schemas.openxmlformats.org/officeDocument/2006/relationships" xmlns:p="http://schemas.openxmlformats.org/presentationml/2006/main">
  <p:tag name="AUDIO_ID" val="262"/>
  <p:tag name="ELAPSEDTIME" val="54.3"/>
  <p:tag name="ARTICULATE_SLIDE_GUID" val="4e29f773-56b8-4d81-a839-4ece5db4109c"/>
  <p:tag name="ARTICULATE_SLIDE_PAUSE" val="0"/>
  <p:tag name="ARTICULATE_NAV_LEVEL" val="1"/>
  <p:tag name="ARTICULATE_PLAYLIST_ID" val="-1"/>
  <p:tag name="ARTICULATE_LOCK_SLIDE" val="0"/>
  <p:tag name="ARTICULATE_SLIDE_NAV" val="6"/>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ZeZoktoT_files\slide0001_image001.jpg"/>
</p:tagLst>
</file>

<file path=ppt/tags/tag1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0f9479a9-a9ca-41cd-8f75-6668ce04c50b"/>
  <p:tag name="AUDIO_ID" val="338"/>
  <p:tag name="ELAPSEDTIME" val="74.9"/>
  <p:tag name="ARTICULATE_SLIDE_PAUSE" val="1"/>
  <p:tag name="ARTICULATE_NAV_LEVEL" val="1"/>
  <p:tag name="ARTICULATE_PLAYLIST_ID" val="-1"/>
  <p:tag name="ARTICULATE_LOCK_SLIDE" val="0"/>
  <p:tag name="ARTICULATE_SLIDE_NAV" val="7"/>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nYei9rvY_files\slide0001_image001.jpg"/>
</p:tagLst>
</file>

<file path=ppt/tags/tag21.xml><?xml version="1.0" encoding="utf-8"?>
<p:tagLst xmlns:a="http://schemas.openxmlformats.org/drawingml/2006/main" xmlns:r="http://schemas.openxmlformats.org/officeDocument/2006/relationships" xmlns:p="http://schemas.openxmlformats.org/presentationml/2006/main">
  <p:tag name="WOURL" val="http://www.mindtools.com/pages/article/newCS_99.htm"/>
  <p:tag name="OVERRIDE_WO" val="YES"/>
  <p:tag name="ART_PLAYER" val="NO"/>
  <p:tag name="ARTICULATE_LAYER_TIMING" val="120"/>
  <p:tag name="WOHRES" val="320"/>
  <p:tag name="WOVRES" val="240"/>
  <p:tag name="WOSIZE" val=" 3"/>
  <p:tag name="WOVERB" val="0"/>
  <p:tag name="WO_CONTROLS" val="0"/>
  <p:tag name="WOMBAR" val="-1"/>
  <p:tag name="WOSBAR" val="-1"/>
  <p:tag name="WOABAR" val="-1"/>
  <p:tag name="WOTBAR" val="-1"/>
  <p:tag name="WORESIZE" val="-1"/>
  <p:tag name="WOSCROLL" val="-1"/>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23.xml><?xml version="1.0" encoding="utf-8"?>
<p:tagLst xmlns:a="http://schemas.openxmlformats.org/drawingml/2006/main" xmlns:r="http://schemas.openxmlformats.org/officeDocument/2006/relationships" xmlns:p="http://schemas.openxmlformats.org/presentationml/2006/main">
  <p:tag name="BULLET_10" val="8226"/>
  <p:tag name="BULLET_11" val="8226"/>
  <p:tag name="BULLET_12" val="8226"/>
  <p:tag name="BULLET_13" val="8226"/>
  <p:tag name="BULLET_14" val="8226"/>
  <p:tag name="BULLET_15" val="8226"/>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1"/>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b19fc32a-451d-4c1a-885f-d1d32c61cd78"/>
  <p:tag name="AUDIO_ID" val="339"/>
  <p:tag name="ELAPSEDTIME" val="18.8"/>
  <p:tag name="ARTICULATE_NAV_LEVEL" val="1"/>
  <p:tag name="ARTICULATE_PLAYLIST_ID" val="-1"/>
  <p:tag name="ARTICULATE_LOCK_SLIDE" val="0"/>
  <p:tag name="ARTICULATE_SLIDE_PAUSE" val="1"/>
  <p:tag name="ARTICULATE_SLIDE_NAV" val="8"/>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5nA28b4X_files\slide0001_image001.jpg"/>
</p:tagLst>
</file>

<file path=ppt/tags/tag26.xml><?xml version="1.0" encoding="utf-8"?>
<p:tagLst xmlns:a="http://schemas.openxmlformats.org/drawingml/2006/main" xmlns:r="http://schemas.openxmlformats.org/officeDocument/2006/relationships" xmlns:p="http://schemas.openxmlformats.org/presentationml/2006/main">
  <p:tag name="WOURL" val="http://www.youtube.com/watch?v=5X3ezNee2NQ&amp;feature=results_main&amp;playnext=1&amp;list=PL46116C035C64975D"/>
  <p:tag name="OVERRIDE_WO" val="YES"/>
  <p:tag name="ART_PLAYER" val="NO"/>
  <p:tag name="ARTICULATE_LAYER_TIMING" val="20"/>
  <p:tag name="WOHRES" val="320"/>
  <p:tag name="WOVRES" val="240"/>
  <p:tag name="WOSIZE" val=" 1"/>
  <p:tag name="WOVERB" val="0"/>
  <p:tag name="WO_CONTROLS" val="0"/>
  <p:tag name="WOMBAR" val="-1"/>
  <p:tag name="WOSBAR" val="-1"/>
  <p:tag name="WOABAR" val="-1"/>
  <p:tag name="WOTBAR" val="-1"/>
  <p:tag name="WORESIZE" val="-1"/>
  <p:tag name="WOSCROLL" val="-1"/>
</p:tagLst>
</file>

<file path=ppt/tags/tag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2.147484E+09"/>
  <p:tag name="MARGIN_2" val="36"/>
  <p:tag name="MARGIN_3" val="72"/>
  <p:tag name="MARGIN_4" val="108"/>
  <p:tag name="MARGIN_5" val="144"/>
  <p:tag name="FONT_SIZE" val="12"/>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a921633d-ad34-40fc-92eb-d846dfea6107"/>
  <p:tag name="AUDIO_ID" val="294"/>
  <p:tag name="ELAPSEDTIME" val="119.5"/>
  <p:tag name="ARTICULATE_SLIDE_PAUSE" val="0"/>
  <p:tag name="ARTICULATE_NAV_LEVEL" val="1"/>
  <p:tag name="ARTICULATE_PLAYLIST_ID" val="-1"/>
  <p:tag name="ARTICULATE_LOCK_SLIDE" val="0"/>
  <p:tag name="ARTICULATE_SLIDE_NAV" val="9"/>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ReFGSCDs_files\slide0001_image001.jpg"/>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e0554346-499a-48ab-b0bd-9d66c1679dfb"/>
  <p:tag name="AUDIO_ID" val="295"/>
  <p:tag name="ELAPSEDTIME" val="48.0"/>
  <p:tag name="ARTICULATE_SLIDE_PAUSE" val="1"/>
  <p:tag name="ARTICULATE_NAV_LEVEL" val="1"/>
  <p:tag name="ARTICULATE_PLAYLIST_ID" val="-1"/>
  <p:tag name="ARTICULATE_LOCK_SLIDE" val="0"/>
  <p:tag name="ARTICULATE_SLIDE_NAV" val="1"/>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ibfdvTp9_files\slide0001_image001.jpg"/>
</p:tagLst>
</file>

<file path=ppt/tags/tag31.xml><?xml version="1.0" encoding="utf-8"?>
<p:tagLst xmlns:a="http://schemas.openxmlformats.org/drawingml/2006/main" xmlns:r="http://schemas.openxmlformats.org/officeDocument/2006/relationships" xmlns:p="http://schemas.openxmlformats.org/presentationml/2006/main">
  <p:tag name="BULLET_11" val="8226"/>
  <p:tag name="BULLET_12" val="8226"/>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36"/>
  <p:tag name="MARGIN_3" val="72"/>
  <p:tag name="MARGIN_4" val="108"/>
  <p:tag name="MARGIN_5" val="144"/>
  <p:tag name="FONT_SIZE" val="11"/>
</p:tagLst>
</file>

<file path=ppt/tags/tag32.xml><?xml version="1.0" encoding="utf-8"?>
<p:tagLst xmlns:a="http://schemas.openxmlformats.org/drawingml/2006/main" xmlns:r="http://schemas.openxmlformats.org/officeDocument/2006/relationships" xmlns:p="http://schemas.openxmlformats.org/presentationml/2006/main">
  <p:tag name="AUDIO_ID" val="319"/>
  <p:tag name="ELAPSEDTIME" val="77.2"/>
  <p:tag name="ARTICULATE_SLIDE_GUID" val="a921633d-ad34-40fc-92eb-d846dfea0319"/>
  <p:tag name="ARTICULATE_SLIDE_PAUSE" val="0"/>
  <p:tag name="ARTICULATE_NAV_LEVEL" val="1"/>
  <p:tag name="ARTICULATE_PLAYLIST_ID" val="-1"/>
  <p:tag name="ARTICULATE_LOCK_SLIDE" val="0"/>
  <p:tag name="ARTICULATE_SLIDE_NAV" val="10"/>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5j3eqGDC_files\slide0001_image001.jpg"/>
</p:tagLst>
</file>

<file path=ppt/tags/tag34.xml><?xml version="1.0" encoding="utf-8"?>
<p:tagLst xmlns:a="http://schemas.openxmlformats.org/drawingml/2006/main" xmlns:r="http://schemas.openxmlformats.org/officeDocument/2006/relationships" xmlns:p="http://schemas.openxmlformats.org/presentationml/2006/main">
  <p:tag name="BULLET_9" val="8226"/>
  <p:tag name="BULLET_10" val="8226"/>
  <p:tag name="BULLET_11" val="8226"/>
  <p:tag name="BULLET_12" val="8226"/>
  <p:tag name="BULLET_1" val="8226"/>
  <p:tag name="BULLET_2" val="8226"/>
  <p:tag name="BULLET_3" val="8226"/>
  <p:tag name="BULLET_4" val="8226"/>
  <p:tag name="BULLET_5" val="8226"/>
  <p:tag name="BULLET_6" val="8226"/>
  <p:tag name="BULLET_7" val="8226"/>
  <p:tag name="BULLET_8" val="8226"/>
  <p:tag name="MARGIN_1" val="0"/>
  <p:tag name="MARGIN_2" val="36"/>
  <p:tag name="MARGIN_3" val="72"/>
  <p:tag name="MARGIN_4" val="108"/>
  <p:tag name="MARGIN_5" val="144"/>
  <p:tag name="FONT_SIZE" val="12"/>
</p:tagLst>
</file>

<file path=ppt/tags/tag35.xml><?xml version="1.0" encoding="utf-8"?>
<p:tagLst xmlns:a="http://schemas.openxmlformats.org/drawingml/2006/main" xmlns:r="http://schemas.openxmlformats.org/officeDocument/2006/relationships" xmlns:p="http://schemas.openxmlformats.org/presentationml/2006/main">
  <p:tag name="ARTICULATE_SLIDE_GUID" val="a37288eb-4583-43e3-94c6-057c45cf5329"/>
  <p:tag name="AUDIO_ID" val="298"/>
  <p:tag name="ELAPSEDTIME" val="68.7"/>
  <p:tag name="ARTICULATE_SLIDE_PAUSE" val="0"/>
  <p:tag name="ARTICULATE_NAV_LEVEL" val="1"/>
  <p:tag name="ARTICULATE_PLAYLIST_ID" val="-1"/>
  <p:tag name="ARTICULATE_LOCK_SLIDE" val="0"/>
  <p:tag name="ARTICULATE_SLIDE_NAV" val="11"/>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vnYZNML0_files\slide0001_image001.png"/>
</p:tagLst>
</file>

<file path=ppt/tags/tag3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38.xml><?xml version="1.0" encoding="utf-8"?>
<p:tagLst xmlns:a="http://schemas.openxmlformats.org/drawingml/2006/main" xmlns:r="http://schemas.openxmlformats.org/officeDocument/2006/relationships" xmlns:p="http://schemas.openxmlformats.org/presentationml/2006/main">
  <p:tag name="EN_PROPERTIES_UNSET" val="1"/>
  <p:tag name="ARTICULATE_SLIDE_GUID" val="150db28d-e546-47d3-aed3-c96677e72c1d"/>
  <p:tag name="ENGAGE_INTERACTION_TRAP" val="0"/>
  <p:tag name="ENGAGE_INTERACTION_FINISH_MESSAGE" val="Next Slide"/>
  <p:tag name="ENGAGE_INTERACTION_FINISH" val="2"/>
  <p:tag name="OVERRIDE" val="ENGAGE_INTERACTION_SLIDE"/>
  <p:tag name="ENGAGE_INTERACTION_TITLE" val="Thomas-Kilmann Conflict Resolution Style Theory"/>
  <p:tag name="ENGAGE_INTERACTION_FILENAME" val="F:\Conflict Resolution\Thomas-Kilmann Conflict Resolution Style Theory.intr"/>
  <p:tag name="ENGAGE_INTERACTION_SLIDE_ID" val="317"/>
  <p:tag name="ENGAGE_INTERACTION_FORCE_UPDATE" val="0"/>
  <p:tag name="ENGAGE_LAST_MODIFY_DATE" val="41038.5546875"/>
  <p:tag name="ELAPSEDTIME" val="75.3"/>
  <p:tag name="ARTICULATE_SLIDE_PAUSE" val="0"/>
  <p:tag name="ARTICULATE_NAV_LEVEL" val="1"/>
  <p:tag name="ARTICULATE_PLAYLIST_ID" val="-1"/>
  <p:tag name="ARTICULATE_LOCK_SLIDE" val="0"/>
  <p:tag name="ARTICULATE_SLIDE_NAV" val="12"/>
</p:tagLst>
</file>

<file path=ppt/tags/tag3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2"/>
</p:tagLst>
</file>

<file path=ppt/tags/tag40.xml><?xml version="1.0" encoding="utf-8"?>
<p:tagLst xmlns:a="http://schemas.openxmlformats.org/drawingml/2006/main" xmlns:r="http://schemas.openxmlformats.org/officeDocument/2006/relationships" xmlns:p="http://schemas.openxmlformats.org/presentationml/2006/main">
  <p:tag name="ART_ENGAGE_A" val="1"/>
</p:tagLst>
</file>

<file path=ppt/tags/tag41.xml><?xml version="1.0" encoding="utf-8"?>
<p:tagLst xmlns:a="http://schemas.openxmlformats.org/drawingml/2006/main" xmlns:r="http://schemas.openxmlformats.org/officeDocument/2006/relationships" xmlns:p="http://schemas.openxmlformats.org/presentationml/2006/main">
  <p:tag name="ART_ENGAGE_B" val="1"/>
</p:tagLst>
</file>

<file path=ppt/tags/tag42.xml><?xml version="1.0" encoding="utf-8"?>
<p:tagLst xmlns:a="http://schemas.openxmlformats.org/drawingml/2006/main" xmlns:r="http://schemas.openxmlformats.org/officeDocument/2006/relationships" xmlns:p="http://schemas.openxmlformats.org/presentationml/2006/main">
  <p:tag name="EN_PROPERTIES_UNSET" val="1"/>
  <p:tag name="ARTICULATE_SLIDE_GUID" val="36952953-74d3-4b4b-8e18-d5d3bc938055"/>
  <p:tag name="ENGAGE_INTERACTION_TRAP" val="0"/>
  <p:tag name="ENGAGE_INTERACTION_FINISH_MESSAGE" val="Next Slide"/>
  <p:tag name="ENGAGE_INTERACTION_FINISH" val="2"/>
  <p:tag name="OVERRIDE" val="ENGAGE_INTERACTION_SLIDE"/>
  <p:tag name="ENGAGE_INTERACTION_TITLE" val="Interest-Based Relation Approach to Conflict Resolution"/>
  <p:tag name="ENGAGE_INTERACTION_FILENAME" val="F:\Conflict Resolution\Interest-Based Relation Approach to Conflict Resolution.intr"/>
  <p:tag name="ENGAGE_INTERACTION_SLIDE_ID" val="318"/>
  <p:tag name="ENGAGE_INTERACTION_FORCE_UPDATE" val="0"/>
  <p:tag name="ENGAGE_LAST_MODIFY_DATE" val="41038.5517939815"/>
  <p:tag name="ELAPSEDTIME" val="60"/>
  <p:tag name="ARTICULATE_SLIDE_PAUSE" val="0"/>
  <p:tag name="ARTICULATE_NAV_LEVEL" val="1"/>
  <p:tag name="ARTICULATE_PLAYLIST_ID" val="-1"/>
  <p:tag name="ARTICULATE_LOCK_SLIDE" val="0"/>
  <p:tag name="ARTICULATE_SLIDE_NAV" val="13"/>
</p:tagLst>
</file>

<file path=ppt/tags/tag4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4.xml><?xml version="1.0" encoding="utf-8"?>
<p:tagLst xmlns:a="http://schemas.openxmlformats.org/drawingml/2006/main" xmlns:r="http://schemas.openxmlformats.org/officeDocument/2006/relationships" xmlns:p="http://schemas.openxmlformats.org/presentationml/2006/main">
  <p:tag name="ART_ENGAGE_A" val="1"/>
</p:tagLst>
</file>

<file path=ppt/tags/tag45.xml><?xml version="1.0" encoding="utf-8"?>
<p:tagLst xmlns:a="http://schemas.openxmlformats.org/drawingml/2006/main" xmlns:r="http://schemas.openxmlformats.org/officeDocument/2006/relationships" xmlns:p="http://schemas.openxmlformats.org/presentationml/2006/main">
  <p:tag name="ART_ENGAGE_B" val="1"/>
</p:tagLst>
</file>

<file path=ppt/tags/tag46.xml><?xml version="1.0" encoding="utf-8"?>
<p:tagLst xmlns:a="http://schemas.openxmlformats.org/drawingml/2006/main" xmlns:r="http://schemas.openxmlformats.org/officeDocument/2006/relationships" xmlns:p="http://schemas.openxmlformats.org/presentationml/2006/main">
  <p:tag name="AUDIO_ID" val="302"/>
  <p:tag name="ELAPSEDTIME" val="138.8"/>
  <p:tag name="ARTICULATE_SLIDE_GUID" val="93d7d41d-9869-4c76-b912-517aabed9cf3"/>
  <p:tag name="ARTICULATE_SLIDE_PAUSE" val="0"/>
  <p:tag name="ARTICULATE_NAV_LEVEL" val="1"/>
  <p:tag name="ARTICULATE_PLAYLIST_ID" val="-1"/>
  <p:tag name="ARTICULATE_LOCK_SLIDE" val="0"/>
  <p:tag name="ARTICULATE_SLIDE_NAV" val="14"/>
</p:tagLst>
</file>

<file path=ppt/tags/tag4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mxNmDwt3_files\slide0001_image001.jpg"/>
</p:tagLst>
</file>

<file path=ppt/tags/tag4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BULLET_22" val="8226"/>
  <p:tag name="BULLET_23" val="8226"/>
  <p:tag name="BULLET_24" val="8226"/>
  <p:tag name="BULLET_25" val="8226"/>
  <p:tag name="BULLET_26" val="8226"/>
  <p:tag name="BULLET_27" val="8226"/>
  <p:tag name="BULLET_28" val="8226"/>
  <p:tag name="BULLET_29" val="8226"/>
  <p:tag name="BULLET_30" val="8226"/>
  <p:tag name="BULLET_31" val="8226"/>
  <p:tag name="BULLET_32" val="8226"/>
  <p:tag name="BULLET_33" val="8226"/>
  <p:tag name="BULLET_34" val="8226"/>
  <p:tag name="BULLET_35" val="8226"/>
  <p:tag name="BULLET_36" val="8226"/>
  <p:tag name="BULLET_37" val="8226"/>
  <p:tag name="BULLET_38" val="8226"/>
  <p:tag name="MARGIN_1" val="0"/>
  <p:tag name="MARGIN_2" val="36"/>
  <p:tag name="MARGIN_3" val="72"/>
  <p:tag name="MARGIN_4" val="108"/>
  <p:tag name="MARGIN_5" val="144"/>
  <p:tag name="FONT_SIZE" val="7"/>
</p:tagLst>
</file>

<file path=ppt/tags/tag49.xml><?xml version="1.0" encoding="utf-8"?>
<p:tagLst xmlns:a="http://schemas.openxmlformats.org/drawingml/2006/main" xmlns:r="http://schemas.openxmlformats.org/officeDocument/2006/relationships" xmlns:p="http://schemas.openxmlformats.org/presentationml/2006/main">
  <p:tag name="AUDIO_ID" val="340"/>
  <p:tag name="ELAPSEDTIME" val="58.1"/>
  <p:tag name="ARTICULATE_SLIDE_GUID" val="0f9479a9-a9ca-41cd-8f75-6668ce040340"/>
  <p:tag name="ARTICULATE_NAV_LEVEL" val="1"/>
  <p:tag name="ARTICULATE_PLAYLIST_ID" val="-1"/>
  <p:tag name="ARTICULATE_LOCK_SLIDE" val="0"/>
  <p:tag name="ARTICULATE_SLIDE_PAUSE" val="1"/>
  <p:tag name="ARTICULATE_SLIDE_NAV" val="15"/>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24e4dffe-4b9e-46f9-afd7-572abf006cf4"/>
  <p:tag name="ARTICULATE_SLIDE_PAUSE" val="1"/>
  <p:tag name="ARTICULATE_NAV_LEVEL" val="1"/>
  <p:tag name="ARTICULATE_PLAYLIST_ID" val="-1"/>
  <p:tag name="ARTICULATE_LOCK_SLIDE" val="0"/>
  <p:tag name="ARTICULATE_SLIDE_NAV" val="2"/>
</p:tagLst>
</file>

<file path=ppt/tags/tag50.xml><?xml version="1.0" encoding="utf-8"?>
<p:tagLst xmlns:a="http://schemas.openxmlformats.org/drawingml/2006/main" xmlns:r="http://schemas.openxmlformats.org/officeDocument/2006/relationships" xmlns:p="http://schemas.openxmlformats.org/presentationml/2006/main">
  <p:tag name="WOURL" val="http://www.mindtools.com/pages/article/newCS_99.htm"/>
  <p:tag name="OVERRIDE_WO" val="YES"/>
  <p:tag name="ART_PLAYER" val="NO"/>
  <p:tag name="ARTICULATE_LAYER_TIMING" val="65"/>
  <p:tag name="WOHRES" val="320"/>
  <p:tag name="WOVRES" val="240"/>
  <p:tag name="WOSIZE" val=" 3"/>
  <p:tag name="WOVERB" val="0"/>
  <p:tag name="WO_CONTROLS" val="0"/>
  <p:tag name="WOMBAR" val="-1"/>
  <p:tag name="WOSBAR" val="-1"/>
  <p:tag name="WOABAR" val="-1"/>
  <p:tag name="WOTBAR" val="-1"/>
  <p:tag name="WORESIZE" val="-1"/>
  <p:tag name="WOSCROLL" val="-1"/>
</p:tagLst>
</file>

<file path=ppt/tags/tag51.xml><?xml version="1.0" encoding="utf-8"?>
<p:tagLst xmlns:a="http://schemas.openxmlformats.org/drawingml/2006/main" xmlns:r="http://schemas.openxmlformats.org/officeDocument/2006/relationships" xmlns:p="http://schemas.openxmlformats.org/presentationml/2006/main">
  <p:tag name="BULLET_8" val="8226"/>
  <p:tag name="BULLET_9" val="8226"/>
  <p:tag name="BULLET_10" val="8226"/>
  <p:tag name="BULLET_11" val="8226"/>
  <p:tag name="BULLET_12" val="8226"/>
  <p:tag name="BULLET_13" val="8226"/>
  <p:tag name="BULLET_14" val="8226"/>
  <p:tag name="BULLET_15" val="8226"/>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1"/>
</p:tagLst>
</file>

<file path=ppt/tags/tag52.xml><?xml version="1.0" encoding="utf-8"?>
<p:tagLst xmlns:a="http://schemas.openxmlformats.org/drawingml/2006/main" xmlns:r="http://schemas.openxmlformats.org/officeDocument/2006/relationships" xmlns:p="http://schemas.openxmlformats.org/presentationml/2006/main">
  <p:tag name="ARTICULATE_SLIDE_GUID" val="5d9c6e08-c0ba-466c-96c5-dd76b1913bf4"/>
  <p:tag name="ARTICULATE_SLIDE_PAUSE" val="0"/>
  <p:tag name="ARTICULATE_NAV_LEVEL" val="1"/>
  <p:tag name="ARTICULATE_PLAYLIST_ID" val="-1"/>
  <p:tag name="ARTICULATE_LOCK_SLIDE" val="0"/>
  <p:tag name="ARTICULATE_SLIDE_NAV" val="16"/>
</p:tagLst>
</file>

<file path=ppt/tags/tag5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8i7x4meQ_files\slide0001_image001.jpg"/>
</p:tagLst>
</file>

<file path=ppt/tags/tag54.xml><?xml version="1.0" encoding="utf-8"?>
<p:tagLst xmlns:a="http://schemas.openxmlformats.org/drawingml/2006/main" xmlns:r="http://schemas.openxmlformats.org/officeDocument/2006/relationships" xmlns:p="http://schemas.openxmlformats.org/presentationml/2006/main">
  <p:tag name="ARTICULATE_SLIDE_GUID" val="efce3cd7-b849-483d-8451-f509954de62f"/>
  <p:tag name="INTERACTION_ID" val="313"/>
  <p:tag name="OVERRIDE" val="INTERACTION"/>
  <p:tag name="INTERACTION_TYPE" val="Word Quiz"/>
  <p:tag name="INTERACTION_TITLE" val="Word Quiz"/>
  <p:tag name="INTERACTION_TIME" val="120"/>
  <p:tag name="INTERACTION_REFERENCE_SET" val="0"/>
  <p:tag name="INTERACTION_TRAP" val="true"/>
  <p:tag name="INTERACTION_PASSING_SCORE" val="80"/>
  <p:tag name="INTERACTION_PASS_FB" val="Congratulations, you have passed."/>
  <p:tag name="INTERACTION_FAIL_FB" val="You did not pass."/>
  <p:tag name="INTERACTION_SUMMARY_SLIDE" val="1"/>
  <p:tag name="INTERACTION_AUDIO_EFFECTS" val="0"/>
  <p:tag name="INTERACTION_SHOW_INSTRUCTIONS" val="true"/>
  <p:tag name="INTERACTION_SHOW_CUSTOM_INSTRUCTION" val="true"/>
  <p:tag name="INTERACTION_SHOW_CUSTOM_INSTRUCTION_TEXT" val="This concludes the information for Module 1. Complete the word phrase below to move on to Module 2. You must pass this quiz with an 80% to successfuly complete Module 1."/>
  <p:tag name="INTERACTION_NO_OF_QUESTIONS" val="7"/>
  <p:tag name="INTERACTION_Q_1" val="Communication skills are some of the most important skills you need to succeed in the?"/>
  <p:tag name="INTERACTION_ANS_1" val="0"/>
  <p:tag name="INTERACTION_ANS_1_1" val="Workplace"/>
  <p:tag name="INTERACTION_REFERENCE_1" val="-1"/>
  <p:tag name="INTERACTION_TIME_1" val="200"/>
  <p:tag name="INTERACTION_Q_2" val="Communicaton involves a source and a?"/>
  <p:tag name="INTERACTION_ANS_2" val="0"/>
  <p:tag name="INTERACTION_ANS_2_1" val="receiver"/>
  <p:tag name="INTERACTION_REFERENCE_2" val="-1"/>
  <p:tag name="INTERACTION_TIME_2" val="200"/>
  <p:tag name="INTERACTION_Q_3" val="The intersection of diferent goals, needs, values and motivations is called?"/>
  <p:tag name="INTERACTION_ANS_3" val="0"/>
  <p:tag name="INTERACTION_ANS_3_1" val="Conflict"/>
  <p:tag name="INTERACTION_REFERENCE_3" val="-1"/>
  <p:tag name="INTERACTION_TIME_3" val="200"/>
  <p:tag name="INTERACTION_Q_4" val="Differences in communications skills include: self-awareness, listening and?"/>
  <p:tag name="INTERACTION_ANS_4" val="0"/>
  <p:tag name="INTERACTION_ANS_4_1" val="Emotional Intelligence"/>
  <p:tag name="INTERACTION_REFERENCE_4" val="-1"/>
  <p:tag name="INTERACTION_TIME_4" val="200"/>
  <p:tag name="INTERACTION_Q_5" val="Benefits of conflict resolution include an increase in?"/>
  <p:tag name="INTERACTION_ANS_5" val="0"/>
  <p:tag name="INTERACTION_ANS_5_1" val="group cohesion"/>
  <p:tag name="INTERACTION_REFERENCE_5" val="-1"/>
  <p:tag name="INTERACTION_TIME_5" val="200"/>
  <p:tag name="INTERACTION_Q_6" val="Thomas and Kilmann's identified how many main styles of dealing with conflict?"/>
  <p:tag name="INTERACTION_ANS_6" val="0"/>
  <p:tag name="INTERACTION_ANS_6_1" val="Five"/>
  <p:tag name="INTERACTION_REFERENCE_6" val="-1"/>
  <p:tag name="INTERACTION_TIME_6" val="200"/>
  <p:tag name="INTERACTION_Q_7" val="The Interest Based Relational Approach to conflict resolution stesses all solutions should value people over?"/>
  <p:tag name="INTERACTION_ANS_7" val="0"/>
  <p:tag name="INTERACTION_ANS_7_1" val="problems"/>
  <p:tag name="INTERACTION_REFERENCE_7" val="-1"/>
  <p:tag name="INTERACTION_TIME_7" val="200"/>
  <p:tag name="ARTICULATE_SLIDE_PAUSE" val="0"/>
  <p:tag name="ARTICULATE_NAV_LEVEL" val="1"/>
  <p:tag name="ARTICULATE_PLAYLIST_ID" val="-1"/>
  <p:tag name="ARTICULATE_LOCK_SLIDE" val="0"/>
  <p:tag name="ARTICULATE_SLIDE_NAV" val="17"/>
</p:tagLst>
</file>

<file path=ppt/tags/tag55.xml><?xml version="1.0" encoding="utf-8"?>
<p:tagLst xmlns:a="http://schemas.openxmlformats.org/drawingml/2006/main" xmlns:r="http://schemas.openxmlformats.org/officeDocument/2006/relationships" xmlns:p="http://schemas.openxmlformats.org/presentationml/2006/main">
  <p:tag name="ARTICULATE_SLIDE_GUID" val="7992735f-b5dc-4b38-8d0c-4a69b2edf0df"/>
  <p:tag name="ARTICULATE_SLIDE_PAUSE" val="0"/>
  <p:tag name="ARTICULATE_NAV_LEVEL" val="1"/>
  <p:tag name="ARTICULATE_PLAYLIST_ID" val="-1"/>
  <p:tag name="ARTICULATE_LOCK_SLIDE" val="0"/>
  <p:tag name="ARTICULATE_SLIDE_NAV" val="18"/>
</p:tagLst>
</file>

<file path=ppt/tags/tag56.xml><?xml version="1.0" encoding="utf-8"?>
<p:tagLst xmlns:a="http://schemas.openxmlformats.org/drawingml/2006/main" xmlns:r="http://schemas.openxmlformats.org/officeDocument/2006/relationships" xmlns:p="http://schemas.openxmlformats.org/presentationml/2006/main">
  <p:tag name="ARTICULATE_SLIDE_GUID" val="aed9ff67-35e7-4872-8212-3d1af65a9b49"/>
  <p:tag name="ARTICULATE_SLIDE_PAUSE" val="0"/>
  <p:tag name="ARTICULATE_NAV_LEVEL" val="1"/>
  <p:tag name="ARTICULATE_PLAYLIST_ID" val="-1"/>
  <p:tag name="ARTICULATE_LOCK_SLIDE" val="0"/>
  <p:tag name="ARTICULATE_SLIDE_NAV" val="19"/>
</p:tagLst>
</file>

<file path=ppt/tags/tag57.xml><?xml version="1.0" encoding="utf-8"?>
<p:tagLst xmlns:a="http://schemas.openxmlformats.org/drawingml/2006/main" xmlns:r="http://schemas.openxmlformats.org/officeDocument/2006/relationships" xmlns:p="http://schemas.openxmlformats.org/presentationml/2006/main">
  <p:tag name="ARTICULATE_SLIDE_GUID" val="5e24442c-b874-456f-bcf5-fb68079b43d7"/>
  <p:tag name="ARTICULATE_SLIDE_PAUSE" val="0"/>
  <p:tag name="ARTICULATE_NAV_LEVEL" val="1"/>
  <p:tag name="ARTICULATE_PLAYLIST_ID" val="-1"/>
  <p:tag name="ARTICULATE_LOCK_SLIDE" val="0"/>
  <p:tag name="ARTICULATE_SLIDE_NAV" val="20"/>
</p:tagLst>
</file>

<file path=ppt/tags/tag58.xml><?xml version="1.0" encoding="utf-8"?>
<p:tagLst xmlns:a="http://schemas.openxmlformats.org/drawingml/2006/main" xmlns:r="http://schemas.openxmlformats.org/officeDocument/2006/relationships" xmlns:p="http://schemas.openxmlformats.org/presentationml/2006/main">
  <p:tag name="ARTICULATE_SLIDE_GUID" val="54011398-d106-43ac-9788-46e3bfc72c16"/>
  <p:tag name="ARTICULATE_SLIDE_PAUSE" val="0"/>
  <p:tag name="ARTICULATE_NAV_LEVEL" val="1"/>
  <p:tag name="ARTICULATE_PLAYLIST_ID" val="-1"/>
  <p:tag name="ARTICULATE_LOCK_SLIDE" val="0"/>
  <p:tag name="ARTICULATE_SLIDE_NAV" val="21"/>
</p:tagLst>
</file>

<file path=ppt/tags/tag5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jYJj9oAW_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BULLET_22" val="8226"/>
  <p:tag name="BULLET_23" val="8226"/>
  <p:tag name="BULLET_24" val="8226"/>
  <p:tag name="BULLET_25" val="8226"/>
  <p:tag name="MARGIN_1" val="0"/>
  <p:tag name="MARGIN_2" val="36"/>
  <p:tag name="MARGIN_3" val="72"/>
  <p:tag name="MARGIN_4" val="108"/>
  <p:tag name="MARGIN_5" val="144"/>
  <p:tag name="FONT_SIZE" val="11"/>
</p:tagLst>
</file>

<file path=ppt/tags/tag60.xml><?xml version="1.0" encoding="utf-8"?>
<p:tagLst xmlns:a="http://schemas.openxmlformats.org/drawingml/2006/main" xmlns:r="http://schemas.openxmlformats.org/officeDocument/2006/relationships" xmlns:p="http://schemas.openxmlformats.org/presentationml/2006/main">
  <p:tag name="ARTICULATE_SLIDE_GUID" val="fda241f7-66db-48ec-ba91-762c4ed078a8"/>
  <p:tag name="ARTICULATE_SLIDE_PAUSE" val="0"/>
  <p:tag name="ARTICULATE_NAV_LEVEL" val="1"/>
  <p:tag name="ARTICULATE_PLAYLIST_ID" val="-1"/>
  <p:tag name="ARTICULATE_LOCK_SLIDE" val="0"/>
  <p:tag name="ARTICULATE_SLIDE_NAV" val="22"/>
</p:tagLst>
</file>

<file path=ppt/tags/tag61.xml><?xml version="1.0" encoding="utf-8"?>
<p:tagLst xmlns:a="http://schemas.openxmlformats.org/drawingml/2006/main" xmlns:r="http://schemas.openxmlformats.org/officeDocument/2006/relationships" xmlns:p="http://schemas.openxmlformats.org/presentationml/2006/main">
  <p:tag name="ARTICULATE_SLIDE_GUID" val="e3c369f5-660c-456c-9fa5-0a5831d7beb5"/>
  <p:tag name="ARTICULATE_SLIDE_PAUSE" val="0"/>
  <p:tag name="ARTICULATE_NAV_LEVEL" val="1"/>
  <p:tag name="ARTICULATE_PLAYLIST_ID" val="-1"/>
  <p:tag name="ARTICULATE_LOCK_SLIDE" val="0"/>
  <p:tag name="ARTICULATE_SLIDE_NAV" val="23"/>
</p:tagLst>
</file>

<file path=ppt/tags/tag62.xml><?xml version="1.0" encoding="utf-8"?>
<p:tagLst xmlns:a="http://schemas.openxmlformats.org/drawingml/2006/main" xmlns:r="http://schemas.openxmlformats.org/officeDocument/2006/relationships" xmlns:p="http://schemas.openxmlformats.org/presentationml/2006/main">
  <p:tag name="ARTICULATE_SLIDE_GUID" val="6966c934-cb0c-4609-b810-d5c9e88b6c3b"/>
  <p:tag name="ARTICULATE_SLIDE_PAUSE" val="0"/>
  <p:tag name="ARTICULATE_NAV_LEVEL" val="1"/>
  <p:tag name="ARTICULATE_PLAYLIST_ID" val="-1"/>
  <p:tag name="ARTICULATE_LOCK_SLIDE" val="0"/>
  <p:tag name="ARTICULATE_SLIDE_NAV" val="24"/>
</p:tagLst>
</file>

<file path=ppt/tags/tag63.xml><?xml version="1.0" encoding="utf-8"?>
<p:tagLst xmlns:a="http://schemas.openxmlformats.org/drawingml/2006/main" xmlns:r="http://schemas.openxmlformats.org/officeDocument/2006/relationships" xmlns:p="http://schemas.openxmlformats.org/presentationml/2006/main">
  <p:tag name="ARTICULATE_SLIDE_GUID" val="f84087ff-81fb-46dd-a4a0-9907ebe5b326"/>
  <p:tag name="ARTICULATE_SLIDE_PAUSE" val="0"/>
  <p:tag name="ARTICULATE_NAV_LEVEL" val="1"/>
  <p:tag name="ARTICULATE_PLAYLIST_ID" val="-1"/>
  <p:tag name="ARTICULATE_LOCK_SLIDE" val="0"/>
  <p:tag name="ARTICULATE_SLIDE_NAV" val="25"/>
</p:tagLst>
</file>

<file path=ppt/tags/tag64.xml><?xml version="1.0" encoding="utf-8"?>
<p:tagLst xmlns:a="http://schemas.openxmlformats.org/drawingml/2006/main" xmlns:r="http://schemas.openxmlformats.org/officeDocument/2006/relationships" xmlns:p="http://schemas.openxmlformats.org/presentationml/2006/main">
  <p:tag name="ARTICULATE_SLIDE_GUID" val="e681cfc2-102a-4acb-bea9-31b5397d2ddf"/>
  <p:tag name="ARTICULATE_SLIDE_PAUSE" val="0"/>
  <p:tag name="ARTICULATE_NAV_LEVEL" val="1"/>
  <p:tag name="ARTICULATE_PLAYLIST_ID" val="-1"/>
  <p:tag name="ARTICULATE_LOCK_SLIDE" val="0"/>
  <p:tag name="ARTICULATE_SLIDE_NAV" val="26"/>
</p:tagLst>
</file>

<file path=ppt/tags/tag65.xml><?xml version="1.0" encoding="utf-8"?>
<p:tagLst xmlns:a="http://schemas.openxmlformats.org/drawingml/2006/main" xmlns:r="http://schemas.openxmlformats.org/officeDocument/2006/relationships" xmlns:p="http://schemas.openxmlformats.org/presentationml/2006/main">
  <p:tag name="ARTICULATE_SLIDE_GUID" val="817b44d0-3463-4969-a4f5-5d0b57303987"/>
  <p:tag name="ARTICULATE_SLIDE_PAUSE" val="0"/>
  <p:tag name="ARTICULATE_NAV_LEVEL" val="1"/>
  <p:tag name="ARTICULATE_PLAYLIST_ID" val="-1"/>
  <p:tag name="ARTICULATE_LOCK_SLIDE" val="0"/>
  <p:tag name="ARTICULATE_SLIDE_NAV" val="27"/>
</p:tagLst>
</file>

<file path=ppt/tags/tag6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ZTjRc27O_files\slide0001_image001.jpg"/>
</p:tagLst>
</file>

<file path=ppt/tags/tag67.xml><?xml version="1.0" encoding="utf-8"?>
<p:tagLst xmlns:a="http://schemas.openxmlformats.org/drawingml/2006/main" xmlns:r="http://schemas.openxmlformats.org/officeDocument/2006/relationships" xmlns:p="http://schemas.openxmlformats.org/presentationml/2006/main">
  <p:tag name="ARTICULATE_SLIDE_GUID" val="5483a2e5-b0c4-488f-8dcd-06838ed61b38"/>
  <p:tag name="ARTICULATE_SLIDE_PAUSE" val="0"/>
  <p:tag name="ARTICULATE_NAV_LEVEL" val="1"/>
  <p:tag name="ARTICULATE_PLAYLIST_ID" val="-1"/>
  <p:tag name="ARTICULATE_LOCK_SLIDE" val="0"/>
  <p:tag name="ARTICULATE_SLIDE_NAV" val="28"/>
</p:tagLst>
</file>

<file path=ppt/tags/tag68.xml><?xml version="1.0" encoding="utf-8"?>
<p:tagLst xmlns:a="http://schemas.openxmlformats.org/drawingml/2006/main" xmlns:r="http://schemas.openxmlformats.org/officeDocument/2006/relationships" xmlns:p="http://schemas.openxmlformats.org/presentationml/2006/main">
  <p:tag name="ARTICULATE_SLIDE_GUID" val="084820a9-f3b4-420f-a57e-9f73885283fb"/>
  <p:tag name="ARTICULATE_SLIDE_PAUSE" val="0"/>
  <p:tag name="ARTICULATE_NAV_LEVEL" val="1"/>
  <p:tag name="ARTICULATE_PLAYLIST_ID" val="-1"/>
  <p:tag name="ARTICULATE_LOCK_SLIDE" val="0"/>
  <p:tag name="ARTICULATE_SLIDE_NAV" val="29"/>
</p:tagLst>
</file>

<file path=ppt/tags/tag69.xml><?xml version="1.0" encoding="utf-8"?>
<p:tagLst xmlns:a="http://schemas.openxmlformats.org/drawingml/2006/main" xmlns:r="http://schemas.openxmlformats.org/officeDocument/2006/relationships" xmlns:p="http://schemas.openxmlformats.org/presentationml/2006/main">
  <p:tag name="ARTICULATE_SLIDE_GUID" val="5d0f49cc-cc5d-4f07-b0e2-23d97ec3eefe"/>
  <p:tag name="ARTICULATE_SLIDE_PAUSE" val="0"/>
  <p:tag name="ARTICULATE_NAV_LEVEL" val="1"/>
  <p:tag name="ARTICULATE_PLAYLIST_ID" val="-1"/>
  <p:tag name="ARTICULATE_LOCK_SLIDE" val="0"/>
  <p:tag name="ARTICULATE_SLIDE_NAV" val="30"/>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ec62d6fe-0c93-4976-bd38-c4601cd70c53"/>
  <p:tag name="ARTICULATE_SLIDE_PAUSE" val="0"/>
  <p:tag name="ARTICULATE_NAV_LEVEL" val="1"/>
  <p:tag name="ARTICULATE_PLAYLIST_ID" val="-1"/>
  <p:tag name="ARTICULATE_LOCK_SLIDE" val="0"/>
  <p:tag name="AUDIO_ID" val="260"/>
  <p:tag name="ELAPSEDTIME" val="99.7"/>
  <p:tag name="ARTICULATE_SLIDE_NAV" val="3"/>
</p:tagLst>
</file>

<file path=ppt/tags/tag70.xml><?xml version="1.0" encoding="utf-8"?>
<p:tagLst xmlns:a="http://schemas.openxmlformats.org/drawingml/2006/main" xmlns:r="http://schemas.openxmlformats.org/officeDocument/2006/relationships" xmlns:p="http://schemas.openxmlformats.org/presentationml/2006/main">
  <p:tag name="ARTICULATE_SLIDE_GUID" val="09566958-b561-4379-8dce-e2a0bd1e1e6e"/>
  <p:tag name="ARTICULATE_SLIDE_PAUSE" val="0"/>
  <p:tag name="ARTICULATE_NAV_LEVEL" val="1"/>
  <p:tag name="ARTICULATE_PLAYLIST_ID" val="-1"/>
  <p:tag name="ARTICULATE_LOCK_SLIDE" val="0"/>
  <p:tag name="ARTICULATE_SLIDE_NAV" val="31"/>
</p:tagLst>
</file>

<file path=ppt/tags/tag71.xml><?xml version="1.0" encoding="utf-8"?>
<p:tagLst xmlns:a="http://schemas.openxmlformats.org/drawingml/2006/main" xmlns:r="http://schemas.openxmlformats.org/officeDocument/2006/relationships" xmlns:p="http://schemas.openxmlformats.org/presentationml/2006/main">
  <p:tag name="ARTICULATE_SLIDE_GUID" val="e7430bac-77e6-4423-adba-666a140644ee"/>
  <p:tag name="ARTICULATE_SLIDE_PAUSE" val="0"/>
  <p:tag name="ARTICULATE_NAV_LEVEL" val="1"/>
  <p:tag name="ARTICULATE_PLAYLIST_ID" val="-1"/>
  <p:tag name="ARTICULATE_LOCK_SLIDE" val="0"/>
  <p:tag name="ARTICULATE_SLIDE_NAV" val="32"/>
</p:tagLst>
</file>

<file path=ppt/tags/tag7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3NOplCPd_files\slide0001_image001.jpg"/>
</p:tagLst>
</file>

<file path=ppt/tags/tag73.xml><?xml version="1.0" encoding="utf-8"?>
<p:tagLst xmlns:a="http://schemas.openxmlformats.org/drawingml/2006/main" xmlns:r="http://schemas.openxmlformats.org/officeDocument/2006/relationships" xmlns:p="http://schemas.openxmlformats.org/presentationml/2006/main">
  <p:tag name="ARTICULATE_SLIDE_GUID" val="ebc157e8-8cd9-4aed-8496-4a7668404855"/>
  <p:tag name="ARTICULATE_SLIDE_PAUSE" val="0"/>
  <p:tag name="ARTICULATE_NAV_LEVEL" val="1"/>
  <p:tag name="ARTICULATE_PLAYLIST_ID" val="-1"/>
  <p:tag name="ARTICULATE_LOCK_SLIDE" val="0"/>
  <p:tag name="ARTICULATE_SLIDE_NAV" val="33"/>
</p:tagLst>
</file>

<file path=ppt/tags/tag74.xml><?xml version="1.0" encoding="utf-8"?>
<p:tagLst xmlns:a="http://schemas.openxmlformats.org/drawingml/2006/main" xmlns:r="http://schemas.openxmlformats.org/officeDocument/2006/relationships" xmlns:p="http://schemas.openxmlformats.org/presentationml/2006/main">
  <p:tag name="ARTICULATE_SLIDE_GUID" val="c14286f7-0c4a-4b73-b894-55f2642029f5"/>
  <p:tag name="ARTICULATE_SLIDE_PAUSE" val="0"/>
  <p:tag name="ARTICULATE_NAV_LEVEL" val="1"/>
  <p:tag name="ARTICULATE_PLAYLIST_ID" val="-1"/>
  <p:tag name="ARTICULATE_LOCK_SLIDE" val="0"/>
  <p:tag name="ARTICULATE_SLIDE_NAV" val="34"/>
</p:tagLst>
</file>

<file path=ppt/tags/tag75.xml><?xml version="1.0" encoding="utf-8"?>
<p:tagLst xmlns:a="http://schemas.openxmlformats.org/drawingml/2006/main" xmlns:r="http://schemas.openxmlformats.org/officeDocument/2006/relationships" xmlns:p="http://schemas.openxmlformats.org/presentationml/2006/main">
  <p:tag name="ARTICULATE_SLIDE_GUID" val="bac40ae3-78d5-4ebf-99a8-2fdab552ef9c"/>
  <p:tag name="ARTICULATE_SLIDE_PAUSE" val="0"/>
  <p:tag name="ARTICULATE_NAV_LEVEL" val="1"/>
  <p:tag name="ARTICULATE_PLAYLIST_ID" val="-1"/>
  <p:tag name="ARTICULATE_LOCK_SLIDE" val="0"/>
  <p:tag name="ARTICULATE_SLIDE_NAV" val="35"/>
</p:tagLst>
</file>

<file path=ppt/tags/tag7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IBoWMtJO_files\slide0001_image001.jpg"/>
</p:tagLst>
</file>

<file path=ppt/tags/tag77.xml><?xml version="1.0" encoding="utf-8"?>
<p:tagLst xmlns:a="http://schemas.openxmlformats.org/drawingml/2006/main" xmlns:r="http://schemas.openxmlformats.org/officeDocument/2006/relationships" xmlns:p="http://schemas.openxmlformats.org/presentationml/2006/main">
  <p:tag name="ARTICULATE_SLIDE_GUID" val="ec041a78-3c9a-4753-ade8-44134f6210d1"/>
  <p:tag name="ARTICULATE_SLIDE_PAUSE" val="0"/>
  <p:tag name="ARTICULATE_NAV_LEVEL" val="1"/>
  <p:tag name="ARTICULATE_PLAYLIST_ID" val="-1"/>
  <p:tag name="ARTICULATE_LOCK_SLIDE" val="0"/>
  <p:tag name="ARTICULATE_SLIDE_NAV" val="36"/>
</p:tagLst>
</file>

<file path=ppt/tags/tag78.xml><?xml version="1.0" encoding="utf-8"?>
<p:tagLst xmlns:a="http://schemas.openxmlformats.org/drawingml/2006/main" xmlns:r="http://schemas.openxmlformats.org/officeDocument/2006/relationships" xmlns:p="http://schemas.openxmlformats.org/presentationml/2006/main">
  <p:tag name="ARTICULATE_SLIDE_GUID" val="99d3056e-91fc-4d3b-be7f-55ecbd8f5745"/>
  <p:tag name="ARTICULATE_SLIDE_PAUSE" val="0"/>
  <p:tag name="ARTICULATE_NAV_LEVEL" val="1"/>
  <p:tag name="ARTICULATE_PLAYLIST_ID" val="-1"/>
  <p:tag name="ARTICULATE_LOCK_SLIDE" val="0"/>
  <p:tag name="ARTICULATE_SLIDE_NAV" val="37"/>
</p:tagLst>
</file>

<file path=ppt/tags/tag7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SRzDaItQ_files\slide0001_image001.jpg"/>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Xo2Z1UjW_files\slide0001_image001.jpg"/>
</p:tagLst>
</file>

<file path=ppt/tags/tag80.xml><?xml version="1.0" encoding="utf-8"?>
<p:tagLst xmlns:a="http://schemas.openxmlformats.org/drawingml/2006/main" xmlns:r="http://schemas.openxmlformats.org/officeDocument/2006/relationships" xmlns:p="http://schemas.openxmlformats.org/presentationml/2006/main">
  <p:tag name="ARTICULATE_SLIDE_GUID" val="acbb83f5-ab50-4644-bee6-3efb444008c5"/>
  <p:tag name="ARTICULATE_SLIDE_PAUSE" val="0"/>
  <p:tag name="ARTICULATE_NAV_LEVEL" val="1"/>
  <p:tag name="ARTICULATE_PLAYLIST_ID" val="-1"/>
  <p:tag name="ARTICULATE_LOCK_SLIDE" val="0"/>
  <p:tag name="ARTICULATE_SLIDE_NAV" val="38"/>
</p:tagLst>
</file>

<file path=ppt/tags/tag81.xml><?xml version="1.0" encoding="utf-8"?>
<p:tagLst xmlns:a="http://schemas.openxmlformats.org/drawingml/2006/main" xmlns:r="http://schemas.openxmlformats.org/officeDocument/2006/relationships" xmlns:p="http://schemas.openxmlformats.org/presentationml/2006/main">
  <p:tag name="ARTICULATE_SLIDE_GUID" val="763eea68-c0ec-4dec-8dd7-ddd40644eba3"/>
  <p:tag name="ARTICULATE_SLIDE_PAUSE" val="0"/>
  <p:tag name="ARTICULATE_NAV_LEVEL" val="1"/>
  <p:tag name="ARTICULATE_PLAYLIST_ID" val="-1"/>
  <p:tag name="ARTICULATE_LOCK_SLIDE" val="0"/>
  <p:tag name="ARTICULATE_SLIDE_NAV" val="39"/>
</p:tagLst>
</file>

<file path=ppt/tags/tag82.xml><?xml version="1.0" encoding="utf-8"?>
<p:tagLst xmlns:a="http://schemas.openxmlformats.org/drawingml/2006/main" xmlns:r="http://schemas.openxmlformats.org/officeDocument/2006/relationships" xmlns:p="http://schemas.openxmlformats.org/presentationml/2006/main">
  <p:tag name="ARTICULATE_SLIDE_GUID" val="e588c583-bef6-42ca-b84e-8afdd8105c3c"/>
  <p:tag name="ARTICULATE_SLIDE_PAUSE" val="0"/>
  <p:tag name="ARTICULATE_NAV_LEVEL" val="1"/>
  <p:tag name="ARTICULATE_PLAYLIST_ID" val="-1"/>
  <p:tag name="ARTICULATE_LOCK_SLIDE" val="0"/>
  <p:tag name="ARTICULATE_SLIDE_NAV" val="40"/>
</p:tagLst>
</file>

<file path=ppt/tags/tag83.xml><?xml version="1.0" encoding="utf-8"?>
<p:tagLst xmlns:a="http://schemas.openxmlformats.org/drawingml/2006/main" xmlns:r="http://schemas.openxmlformats.org/officeDocument/2006/relationships" xmlns:p="http://schemas.openxmlformats.org/presentationml/2006/main">
  <p:tag name="ARTICULATE_SLIDE_GUID" val="ed36a62b-0489-470d-b19d-28cb0f0800cf"/>
  <p:tag name="ARTICULATE_SLIDE_PAUSE" val="0"/>
  <p:tag name="ARTICULATE_NAV_LEVEL" val="1"/>
  <p:tag name="ARTICULATE_PLAYLIST_ID" val="-1"/>
  <p:tag name="ARTICULATE_LOCK_SLIDE" val="0"/>
  <p:tag name="ARTICULATE_SLIDE_NAV" val="41"/>
</p:tagLst>
</file>

<file path=ppt/tags/tag84.xml><?xml version="1.0" encoding="utf-8"?>
<p:tagLst xmlns:a="http://schemas.openxmlformats.org/drawingml/2006/main" xmlns:r="http://schemas.openxmlformats.org/officeDocument/2006/relationships" xmlns:p="http://schemas.openxmlformats.org/presentationml/2006/main">
  <p:tag name="ARTICULATE_SLIDE_GUID" val="dc49835f-ed5f-49f2-a4c6-ad6b126ee33e"/>
  <p:tag name="ARTICULATE_SLIDE_PAUSE" val="0"/>
  <p:tag name="ARTICULATE_NAV_LEVEL" val="1"/>
  <p:tag name="ARTICULATE_PLAYLIST_ID" val="-1"/>
  <p:tag name="ARTICULATE_LOCK_SLIDE" val="0"/>
  <p:tag name="ARTICULATE_SLIDE_NAV" val="42"/>
</p:tagLst>
</file>

<file path=ppt/tags/tag8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0DnvezZT_files\slide0001_image001.jpg"/>
</p:tagLst>
</file>

<file path=ppt/tags/tag86.xml><?xml version="1.0" encoding="utf-8"?>
<p:tagLst xmlns:a="http://schemas.openxmlformats.org/drawingml/2006/main" xmlns:r="http://schemas.openxmlformats.org/officeDocument/2006/relationships" xmlns:p="http://schemas.openxmlformats.org/presentationml/2006/main">
  <p:tag name="ARTICULATE_SLIDE_GUID" val="17a78bc9-b76c-4f05-ae92-37d6e7eb3313"/>
  <p:tag name="ARTICULATE_SLIDE_PAUSE" val="0"/>
  <p:tag name="ARTICULATE_NAV_LEVEL" val="1"/>
  <p:tag name="ARTICULATE_PLAYLIST_ID" val="-1"/>
  <p:tag name="ARTICULATE_LOCK_SLIDE" val="0"/>
  <p:tag name="ARTICULATE_SLIDE_NAV" val="43"/>
</p:tagLst>
</file>

<file path=ppt/tags/tag87.xml><?xml version="1.0" encoding="utf-8"?>
<p:tagLst xmlns:a="http://schemas.openxmlformats.org/drawingml/2006/main" xmlns:r="http://schemas.openxmlformats.org/officeDocument/2006/relationships" xmlns:p="http://schemas.openxmlformats.org/presentationml/2006/main">
  <p:tag name="ARTICULATE_SLIDE_GUID" val="ec67d2db-8e41-4fe4-bc94-d95e10b5d45d"/>
  <p:tag name="ARTICULATE_SLIDE_PAUSE" val="0"/>
  <p:tag name="ARTICULATE_NAV_LEVEL" val="1"/>
  <p:tag name="ARTICULATE_PLAYLIST_ID" val="-1"/>
  <p:tag name="ARTICULATE_LOCK_SLIDE" val="0"/>
  <p:tag name="ARTICULATE_SLIDE_NAV" val="44"/>
</p:tagLst>
</file>

<file path=ppt/tags/tag88.xml><?xml version="1.0" encoding="utf-8"?>
<p:tagLst xmlns:a="http://schemas.openxmlformats.org/drawingml/2006/main" xmlns:r="http://schemas.openxmlformats.org/officeDocument/2006/relationships" xmlns:p="http://schemas.openxmlformats.org/presentationml/2006/main">
  <p:tag name="ARTICULATE_SLIDE_GUID" val="7ca5d856-073a-41b1-b07d-68e565bb0c7b"/>
  <p:tag name="ARTICULATE_SLIDE_PAUSE" val="0"/>
  <p:tag name="ARTICULATE_NAV_LEVEL" val="1"/>
  <p:tag name="ARTICULATE_PLAYLIST_ID" val="-1"/>
  <p:tag name="ARTICULATE_LOCK_SLIDE" val="0"/>
  <p:tag name="ARTICULATE_SLIDE_NAV" val="45"/>
</p:tagLst>
</file>

<file path=ppt/tags/tag89.xml><?xml version="1.0" encoding="utf-8"?>
<p:tagLst xmlns:a="http://schemas.openxmlformats.org/drawingml/2006/main" xmlns:r="http://schemas.openxmlformats.org/officeDocument/2006/relationships" xmlns:p="http://schemas.openxmlformats.org/presentationml/2006/main">
  <p:tag name="ARTICULATE_SLIDE_GUID" val="f2428a6b-c581-44ac-8029-6092093796df"/>
  <p:tag name="ARTICULATE_SLIDE_PAUSE" val="0"/>
  <p:tag name="ARTICULATE_NAV_LEVEL" val="1"/>
  <p:tag name="ARTICULATE_PLAYLIST_ID" val="-1"/>
  <p:tag name="ARTICULATE_LOCK_SLIDE" val="0"/>
  <p:tag name="ARTICULATE_SLIDE_NAV" val="46"/>
</p:tagLst>
</file>

<file path=ppt/tags/tag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BULLET_22" val="8226"/>
  <p:tag name="MARGIN_1" val="-2.147484E+09"/>
  <p:tag name="MARGIN_2" val="36"/>
  <p:tag name="MARGIN_3" val="72"/>
  <p:tag name="MARGIN_4" val="108"/>
  <p:tag name="MARGIN_5" val="144"/>
  <p:tag name="FONT_SIZE" val="11"/>
</p:tagLst>
</file>

<file path=ppt/tags/tag90.xml><?xml version="1.0" encoding="utf-8"?>
<p:tagLst xmlns:a="http://schemas.openxmlformats.org/drawingml/2006/main" xmlns:r="http://schemas.openxmlformats.org/officeDocument/2006/relationships" xmlns:p="http://schemas.openxmlformats.org/presentationml/2006/main">
  <p:tag name="ARTICULATE_SLIDE_GUID" val="3ad33867-29c8-4eba-8ee7-5d9695ce8e1b"/>
  <p:tag name="ARTICULATE_SLIDE_PAUSE" val="0"/>
  <p:tag name="ARTICULATE_NAV_LEVEL" val="1"/>
  <p:tag name="ARTICULATE_PLAYLIST_ID" val="-1"/>
  <p:tag name="ARTICULATE_LOCK_SLIDE" val="0"/>
  <p:tag name="ARTICULATE_SLIDE_NAV" val="47"/>
</p:tagLst>
</file>

<file path=ppt/tags/tag91.xml><?xml version="1.0" encoding="utf-8"?>
<p:tagLst xmlns:a="http://schemas.openxmlformats.org/drawingml/2006/main" xmlns:r="http://schemas.openxmlformats.org/officeDocument/2006/relationships" xmlns:p="http://schemas.openxmlformats.org/presentationml/2006/main">
  <p:tag name="ARTICULATE_SLIDE_GUID" val="c23088bf-e6f1-4c55-b70f-fa23a6a670c0"/>
  <p:tag name="ARTICULATE_SLIDE_PAUSE" val="0"/>
  <p:tag name="ARTICULATE_NAV_LEVEL" val="1"/>
  <p:tag name="ARTICULATE_PLAYLIST_ID" val="-1"/>
  <p:tag name="ARTICULATE_LOCK_SLIDE" val="0"/>
  <p:tag name="ARTICULATE_SLIDE_NAV" val="48"/>
</p:tagLst>
</file>

<file path=ppt/tags/tag9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FavD5EoV_files\slide0001_image001.jp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1609</TotalTime>
  <Words>7971</Words>
  <Application>Microsoft Office PowerPoint</Application>
  <PresentationFormat>On-screen Show (4:3)</PresentationFormat>
  <Paragraphs>793</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Concourse</vt:lpstr>
      <vt:lpstr>Instructional Design methodology of  Conflict Resolution sample course </vt:lpstr>
      <vt:lpstr>Conflict Resolution 101</vt:lpstr>
      <vt:lpstr>Purpose and Objectives</vt:lpstr>
      <vt:lpstr>Course Overview</vt:lpstr>
      <vt:lpstr>Learning Outcomes</vt:lpstr>
      <vt:lpstr>Module 1—Communication and Conflict</vt:lpstr>
      <vt:lpstr>Learning Activity 1--Identify your Communication Style </vt:lpstr>
      <vt:lpstr>Learning Activity 1--conclusion</vt:lpstr>
      <vt:lpstr>What is Conflict?</vt:lpstr>
      <vt:lpstr>What does Communication have to do with Conflict?</vt:lpstr>
      <vt:lpstr>Benefits of Conflict Resolution</vt:lpstr>
      <vt:lpstr>Thomas-Kilmann Conflict Resolution Style Theory</vt:lpstr>
      <vt:lpstr>Interest-Based Relation Approach to Conflict Resolution</vt:lpstr>
      <vt:lpstr>Conflict Resolution Process</vt:lpstr>
      <vt:lpstr>Learning Activity 1– Follow-up </vt:lpstr>
      <vt:lpstr>Learning Assessment 1</vt:lpstr>
      <vt:lpstr>Slide 17</vt:lpstr>
      <vt:lpstr>Module 2—Win Win Approach to CR</vt:lpstr>
      <vt:lpstr>Learning Activity</vt:lpstr>
      <vt:lpstr>Module 3—Creative Response</vt:lpstr>
      <vt:lpstr>Learning Assessment</vt:lpstr>
      <vt:lpstr>Learning Activity</vt:lpstr>
      <vt:lpstr>Module 4--Empathy</vt:lpstr>
      <vt:lpstr>Learning Activity</vt:lpstr>
      <vt:lpstr>Module 5—Appropriate Assertiveness</vt:lpstr>
      <vt:lpstr>Learning Activity</vt:lpstr>
      <vt:lpstr>Learning Assessment</vt:lpstr>
      <vt:lpstr>Module 6—Co-Operative Power</vt:lpstr>
      <vt:lpstr>Learning Activity</vt:lpstr>
      <vt:lpstr>Module 7—Managing Emotions</vt:lpstr>
      <vt:lpstr>Learning Activity</vt:lpstr>
      <vt:lpstr>Learning Assessment</vt:lpstr>
      <vt:lpstr>Module 8—Willingness to Resolve</vt:lpstr>
      <vt:lpstr>Learning Activity</vt:lpstr>
      <vt:lpstr>Module 9—Mapping the Conflict</vt:lpstr>
      <vt:lpstr>Learning Activity</vt:lpstr>
      <vt:lpstr>Learning Assessment</vt:lpstr>
      <vt:lpstr>Module 10—Development of Options</vt:lpstr>
      <vt:lpstr>Learning Activity</vt:lpstr>
      <vt:lpstr>Module 11—Introduction to Negotiation</vt:lpstr>
      <vt:lpstr>Learning Activity</vt:lpstr>
      <vt:lpstr>Learning Assessment</vt:lpstr>
      <vt:lpstr>Module 12—Introduction to Mediation</vt:lpstr>
      <vt:lpstr>Learning Activity</vt:lpstr>
      <vt:lpstr>Module 13—Broadening Perspectives</vt:lpstr>
      <vt:lpstr>Learning Activity</vt:lpstr>
      <vt:lpstr>Learning Assessment</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Resolution</dc:title>
  <dc:creator>Brenda Perea</dc:creator>
  <cp:lastModifiedBy>Brenda M. Perea</cp:lastModifiedBy>
  <cp:revision>375</cp:revision>
  <dcterms:created xsi:type="dcterms:W3CDTF">2012-04-30T19:15:56Z</dcterms:created>
  <dcterms:modified xsi:type="dcterms:W3CDTF">2013-05-03T01:48:55Z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Conflict Resolution V6</vt:lpwstr>
  </property>
  <property fmtid="{D5CDD505-2E9C-101B-9397-08002B2CF9AE}" pid="4" name="ArticulateGUID">
    <vt:lpwstr>1C9E7B84-F8AE-4DF0-95A0-273B4FD2C914</vt:lpwstr>
  </property>
  <property fmtid="{D5CDD505-2E9C-101B-9397-08002B2CF9AE}" pid="5" name="ArticulateProjectFull">
    <vt:lpwstr>C:\Users\Admin\Desktop\Conflict Resolution V6.ppta</vt:lpwstr>
  </property>
</Properties>
</file>