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02" r:id="rId3"/>
    <p:sldId id="362" r:id="rId4"/>
    <p:sldId id="305" r:id="rId5"/>
    <p:sldId id="306" r:id="rId6"/>
    <p:sldId id="326" r:id="rId7"/>
    <p:sldId id="329" r:id="rId8"/>
    <p:sldId id="281" r:id="rId9"/>
    <p:sldId id="349" r:id="rId10"/>
    <p:sldId id="310" r:id="rId11"/>
    <p:sldId id="330" r:id="rId12"/>
    <p:sldId id="285" r:id="rId13"/>
    <p:sldId id="332" r:id="rId14"/>
    <p:sldId id="360" r:id="rId15"/>
    <p:sldId id="361" r:id="rId16"/>
    <p:sldId id="344" r:id="rId17"/>
    <p:sldId id="345" r:id="rId18"/>
    <p:sldId id="297" r:id="rId19"/>
    <p:sldId id="331" r:id="rId20"/>
    <p:sldId id="333" r:id="rId21"/>
    <p:sldId id="341" r:id="rId22"/>
    <p:sldId id="346" r:id="rId23"/>
    <p:sldId id="312" r:id="rId24"/>
    <p:sldId id="347" r:id="rId25"/>
    <p:sldId id="336" r:id="rId26"/>
    <p:sldId id="317" r:id="rId27"/>
    <p:sldId id="314" r:id="rId28"/>
    <p:sldId id="343" r:id="rId29"/>
    <p:sldId id="342" r:id="rId30"/>
    <p:sldId id="350" r:id="rId31"/>
    <p:sldId id="339" r:id="rId32"/>
    <p:sldId id="338" r:id="rId33"/>
    <p:sldId id="337" r:id="rId34"/>
    <p:sldId id="363" r:id="rId35"/>
    <p:sldId id="351" r:id="rId36"/>
    <p:sldId id="352" r:id="rId37"/>
    <p:sldId id="357" r:id="rId38"/>
    <p:sldId id="358" r:id="rId39"/>
    <p:sldId id="359" r:id="rId40"/>
  </p:sldIdLst>
  <p:sldSz cx="9144000" cy="6858000" type="screen4x3"/>
  <p:notesSz cx="7019925" cy="930592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H." initials="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7600"/>
    <a:srgbClr val="E4BD30"/>
    <a:srgbClr val="F2DF98"/>
    <a:srgbClr val="155B00"/>
    <a:srgbClr val="29AC00"/>
    <a:srgbClr val="3E4E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1892" autoAdjust="0"/>
  </p:normalViewPr>
  <p:slideViewPr>
    <p:cSldViewPr snapToGrid="0">
      <p:cViewPr>
        <p:scale>
          <a:sx n="66" d="100"/>
          <a:sy n="66" d="100"/>
        </p:scale>
        <p:origin x="-1080" y="24"/>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notesViewPr>
    <p:cSldViewPr snapToGrid="0">
      <p:cViewPr varScale="1">
        <p:scale>
          <a:sx n="82" d="100"/>
          <a:sy n="82" d="100"/>
        </p:scale>
        <p:origin x="-1890" y="-78"/>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8BA97A5E-7232-43AB-883E-701119BF9672}" type="datetimeFigureOut">
              <a:rPr lang="en-US" smtClean="0"/>
              <a:pPr/>
              <a:t>5/2/2013</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8B5D7A0F-3916-4A04-88F5-26C1DD916C7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5496897E-B4BB-44E4-A2D6-048164495ADF}" type="datetimeFigureOut">
              <a:rPr lang="en-US" smtClean="0"/>
              <a:pPr/>
              <a:t>5/2/2013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32337D98-E66E-4723-9B53-EECD869B78D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Arial" pitchFamily="34" charset="0"/>
                <a:cs typeface="Arial" pitchFamily="34" charset="0"/>
              </a:rPr>
              <a:t>Welcome to the Advisory Services Retirement Readiness Products</a:t>
            </a:r>
            <a:r>
              <a:rPr lang="en-US" sz="1100" baseline="0" dirty="0" smtClean="0">
                <a:latin typeface="Arial" pitchFamily="34" charset="0"/>
                <a:cs typeface="Arial" pitchFamily="34" charset="0"/>
              </a:rPr>
              <a:t> and Services Enhancements </a:t>
            </a:r>
            <a:r>
              <a:rPr lang="en-US" sz="1100" dirty="0" smtClean="0">
                <a:latin typeface="Arial" pitchFamily="34" charset="0"/>
                <a:cs typeface="Arial" pitchFamily="34" charset="0"/>
              </a:rPr>
              <a:t>course!</a:t>
            </a:r>
            <a:r>
              <a:rPr lang="en-US" sz="1100" baseline="0" dirty="0" smtClean="0">
                <a:latin typeface="Arial" pitchFamily="34" charset="0"/>
                <a:cs typeface="Arial" pitchFamily="34" charset="0"/>
              </a:rPr>
              <a:t> </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pitchFamily="34" charset="0"/>
                <a:ea typeface="+mn-ea"/>
                <a:cs typeface="Arial" pitchFamily="34" charset="0"/>
              </a:rPr>
              <a:t>We’ve broken the business strategy down into different areas in</a:t>
            </a:r>
            <a:r>
              <a:rPr lang="en-US" sz="1100" kern="1200" baseline="0" dirty="0" smtClean="0">
                <a:solidFill>
                  <a:schemeClr val="tx1"/>
                </a:solidFill>
                <a:latin typeface="Arial" pitchFamily="34" charset="0"/>
                <a:ea typeface="+mn-ea"/>
                <a:cs typeface="Arial" pitchFamily="34" charset="0"/>
              </a:rPr>
              <a:t> order to:</a:t>
            </a:r>
          </a:p>
          <a:p>
            <a:endParaRPr lang="en-US" sz="1100" kern="1200" dirty="0" smtClean="0">
              <a:solidFill>
                <a:schemeClr val="tx1"/>
              </a:solidFill>
              <a:latin typeface="Arial" pitchFamily="34" charset="0"/>
              <a:ea typeface="+mn-ea"/>
              <a:cs typeface="Arial" pitchFamily="34" charset="0"/>
            </a:endParaRPr>
          </a:p>
          <a:p>
            <a:pPr>
              <a:buFont typeface="Arial" pitchFamily="34" charset="0"/>
              <a:buChar char="•"/>
            </a:pPr>
            <a:r>
              <a:rPr lang="en-US" sz="1100" kern="1200" dirty="0" smtClean="0">
                <a:solidFill>
                  <a:schemeClr val="tx1"/>
                </a:solidFill>
                <a:latin typeface="Arial" pitchFamily="34" charset="0"/>
                <a:ea typeface="+mn-ea"/>
                <a:cs typeface="Arial" pitchFamily="34" charset="0"/>
              </a:rPr>
              <a:t> Create value awareness</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Drive action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And monitor and report progress.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Looking at each area in more detail:</a:t>
            </a:r>
          </a:p>
          <a:p>
            <a:endParaRPr lang="en-US" sz="1100" kern="1200" dirty="0" smtClean="0">
              <a:solidFill>
                <a:schemeClr val="tx1"/>
              </a:solidFill>
              <a:latin typeface="Arial" pitchFamily="34" charset="0"/>
              <a:ea typeface="+mn-ea"/>
              <a:cs typeface="Arial" pitchFamily="34" charset="0"/>
            </a:endParaRPr>
          </a:p>
          <a:p>
            <a:pPr>
              <a:buFont typeface="Arial" pitchFamily="34" charset="0"/>
              <a:buChar char="•"/>
            </a:pPr>
            <a:r>
              <a:rPr lang="en-US" sz="1100" kern="1200" dirty="0" smtClean="0">
                <a:solidFill>
                  <a:schemeClr val="tx1"/>
                </a:solidFill>
                <a:latin typeface="Arial" pitchFamily="34" charset="0"/>
                <a:ea typeface="+mn-ea"/>
                <a:cs typeface="Arial" pitchFamily="34" charset="0"/>
              </a:rPr>
              <a:t> The process to create value awareness is broken up into the individual initiatives that we will discuss throughout this training.  </a:t>
            </a:r>
          </a:p>
          <a:p>
            <a:pPr>
              <a:buFont typeface="Arial" pitchFamily="34" charset="0"/>
              <a:buChar char="•"/>
            </a:pPr>
            <a:endParaRPr lang="en-US" sz="1100" kern="1200" dirty="0" smtClean="0">
              <a:solidFill>
                <a:schemeClr val="tx1"/>
              </a:solidFill>
              <a:latin typeface="Arial" pitchFamily="34" charset="0"/>
              <a:ea typeface="+mn-ea"/>
              <a:cs typeface="Arial" pitchFamily="34" charset="0"/>
            </a:endParaRPr>
          </a:p>
          <a:p>
            <a:pPr>
              <a:buFont typeface="Arial" pitchFamily="34" charset="0"/>
              <a:buChar char="•"/>
            </a:pPr>
            <a:r>
              <a:rPr lang="en-US" sz="1100" kern="1200" dirty="0" smtClean="0">
                <a:solidFill>
                  <a:schemeClr val="tx1"/>
                </a:solidFill>
                <a:latin typeface="Arial" pitchFamily="34" charset="0"/>
                <a:ea typeface="+mn-ea"/>
                <a:cs typeface="Arial" pitchFamily="34" charset="0"/>
              </a:rPr>
              <a:t> We plan to use these initiatives as a clear call to action to all plan participants and plan sponsors.</a:t>
            </a:r>
          </a:p>
          <a:p>
            <a:pPr>
              <a:buFont typeface="Arial" pitchFamily="34" charset="0"/>
              <a:buChar char="•"/>
            </a:pPr>
            <a:endParaRPr lang="en-US" sz="1100" kern="1200" dirty="0" smtClean="0">
              <a:solidFill>
                <a:schemeClr val="tx1"/>
              </a:solidFill>
              <a:latin typeface="Arial" pitchFamily="34" charset="0"/>
              <a:ea typeface="+mn-ea"/>
              <a:cs typeface="Arial" pitchFamily="34" charset="0"/>
            </a:endParaRPr>
          </a:p>
          <a:p>
            <a:pPr>
              <a:buFont typeface="Arial" pitchFamily="34" charset="0"/>
              <a:buChar char="•"/>
            </a:pPr>
            <a:r>
              <a:rPr lang="en-US" sz="1100" kern="1200" dirty="0" smtClean="0">
                <a:solidFill>
                  <a:schemeClr val="tx1"/>
                </a:solidFill>
                <a:latin typeface="Arial" pitchFamily="34" charset="0"/>
                <a:ea typeface="+mn-ea"/>
                <a:cs typeface="Arial" pitchFamily="34" charset="0"/>
              </a:rPr>
              <a:t> We plan to monitor and report this progress as a way to report the success of the AUA  to AUM initiatives. </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The aim of</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the</a:t>
            </a:r>
            <a:r>
              <a:rPr lang="en-US" sz="1100" kern="1200" baseline="0" dirty="0" smtClean="0">
                <a:solidFill>
                  <a:schemeClr val="tx1"/>
                </a:solidFill>
                <a:latin typeface="Arial" pitchFamily="34" charset="0"/>
                <a:ea typeface="+mn-ea"/>
                <a:cs typeface="Arial" pitchFamily="34" charset="0"/>
              </a:rPr>
              <a:t> </a:t>
            </a:r>
            <a:r>
              <a:rPr lang="en-US" sz="1100" dirty="0" smtClean="0">
                <a:cs typeface="Arial" pitchFamily="34" charset="0"/>
              </a:rPr>
              <a:t>Advisory Services Retirement Readiness Products and Services Enhancements </a:t>
            </a:r>
            <a:r>
              <a:rPr lang="en-US" sz="1100" kern="1200" dirty="0" smtClean="0">
                <a:solidFill>
                  <a:schemeClr val="tx1"/>
                </a:solidFill>
                <a:latin typeface="Arial" pitchFamily="34" charset="0"/>
                <a:ea typeface="+mn-ea"/>
                <a:cs typeface="Arial" pitchFamily="34" charset="0"/>
              </a:rPr>
              <a:t>initiative is to</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increase and retain plans and participant enrollments through the following programs: </a:t>
            </a:r>
          </a:p>
          <a:p>
            <a:endParaRPr lang="en-US" sz="1100" kern="1200" dirty="0" smtClean="0">
              <a:solidFill>
                <a:schemeClr val="tx1"/>
              </a:solidFill>
              <a:latin typeface="Arial" pitchFamily="34" charset="0"/>
              <a:ea typeface="+mn-ea"/>
              <a:cs typeface="Arial" pitchFamily="34" charset="0"/>
            </a:endParaRPr>
          </a:p>
          <a:p>
            <a:pPr>
              <a:buFont typeface="Arial" pitchFamily="34" charset="0"/>
              <a:buChar char="•"/>
            </a:pPr>
            <a:r>
              <a:rPr lang="en-US" sz="1100" kern="1200" dirty="0" smtClean="0">
                <a:solidFill>
                  <a:schemeClr val="tx1"/>
                </a:solidFill>
                <a:latin typeface="Arial" pitchFamily="34" charset="0"/>
                <a:ea typeface="+mn-ea"/>
                <a:cs typeface="Arial" pitchFamily="34" charset="0"/>
              </a:rPr>
              <a:t> The Retirement Readiness Report Card</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Offer Letter</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Free Look Period</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An Education Center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a:t>
            </a:r>
            <a:r>
              <a:rPr lang="en-US" sz="1100" kern="1200" baseline="0" dirty="0" smtClean="0">
                <a:solidFill>
                  <a:schemeClr val="tx1"/>
                </a:solidFill>
                <a:latin typeface="Arial" pitchFamily="34" charset="0"/>
                <a:ea typeface="+mn-ea"/>
                <a:cs typeface="Arial" pitchFamily="34" charset="0"/>
              </a:rPr>
              <a:t>K</a:t>
            </a:r>
            <a:r>
              <a:rPr lang="en-US" sz="1100" kern="1200" dirty="0" smtClean="0">
                <a:solidFill>
                  <a:schemeClr val="tx1"/>
                </a:solidFill>
                <a:latin typeface="Arial" pitchFamily="34" charset="0"/>
                <a:ea typeface="+mn-ea"/>
                <a:cs typeface="Arial" pitchFamily="34" charset="0"/>
              </a:rPr>
              <a:t>ey Plan Approach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Participant Retention Program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And the Re-Engineered </a:t>
            </a:r>
            <a:r>
              <a:rPr lang="en-US" sz="1100" dirty="0" smtClean="0">
                <a:cs typeface="Arial" pitchFamily="34" charset="0"/>
              </a:rPr>
              <a:t>Managed Account Opt -Out Enrollment Process</a:t>
            </a:r>
            <a:endParaRPr lang="en-US" sz="1100" kern="1200" dirty="0" smtClean="0">
              <a:solidFill>
                <a:schemeClr val="tx1"/>
              </a:solidFill>
              <a:latin typeface="Arial" pitchFamily="34" charset="0"/>
              <a:ea typeface="+mn-ea"/>
              <a:cs typeface="Arial" pitchFamily="34" charset="0"/>
            </a:endParaRPr>
          </a:p>
          <a:p>
            <a:pPr>
              <a:buFont typeface="Arial" pitchFamily="34" charset="0"/>
              <a:buChar char="•"/>
            </a:pPr>
            <a:endParaRPr lang="en-US" sz="1100" kern="1200" dirty="0" smtClean="0">
              <a:solidFill>
                <a:schemeClr val="tx1"/>
              </a:solidFill>
              <a:latin typeface="Arial" pitchFamily="34" charset="0"/>
              <a:ea typeface="+mn-ea"/>
              <a:cs typeface="Arial" pitchFamily="34" charset="0"/>
            </a:endParaRPr>
          </a:p>
          <a:p>
            <a:pPr>
              <a:buFont typeface="Arial" pitchFamily="34" charset="0"/>
              <a:buNone/>
            </a:pPr>
            <a:r>
              <a:rPr lang="en-US" sz="1100" kern="1200" baseline="0" dirty="0" smtClean="0">
                <a:solidFill>
                  <a:schemeClr val="tx1"/>
                </a:solidFill>
                <a:latin typeface="Arial" pitchFamily="34" charset="0"/>
                <a:ea typeface="+mn-ea"/>
                <a:cs typeface="Arial" pitchFamily="34" charset="0"/>
              </a:rPr>
              <a:t>We’re</a:t>
            </a:r>
            <a:r>
              <a:rPr lang="en-US" sz="1100" kern="1200" dirty="0" smtClean="0">
                <a:solidFill>
                  <a:schemeClr val="tx1"/>
                </a:solidFill>
                <a:latin typeface="Arial" pitchFamily="34" charset="0"/>
                <a:ea typeface="+mn-ea"/>
                <a:cs typeface="Arial" pitchFamily="34" charset="0"/>
              </a:rPr>
              <a:t> going to go over each of these initiatives in more</a:t>
            </a:r>
            <a:r>
              <a:rPr lang="en-US" sz="1100" kern="1200" baseline="0" dirty="0" smtClean="0">
                <a:solidFill>
                  <a:schemeClr val="tx1"/>
                </a:solidFill>
                <a:latin typeface="Arial" pitchFamily="34" charset="0"/>
                <a:ea typeface="+mn-ea"/>
                <a:cs typeface="Arial" pitchFamily="34" charset="0"/>
              </a:rPr>
              <a:t> detail </a:t>
            </a:r>
            <a:r>
              <a:rPr lang="en-US" sz="1100" kern="1200" dirty="0" smtClean="0">
                <a:solidFill>
                  <a:schemeClr val="tx1"/>
                </a:solidFill>
                <a:latin typeface="Arial" pitchFamily="34" charset="0"/>
                <a:ea typeface="+mn-ea"/>
                <a:cs typeface="Arial" pitchFamily="34" charset="0"/>
              </a:rPr>
              <a:t>and we will answer three important questions:</a:t>
            </a:r>
          </a:p>
          <a:p>
            <a:pPr marL="228600" indent="-228600">
              <a:buFont typeface="Arial" pitchFamily="34" charset="0"/>
              <a:buChar char="•"/>
            </a:pPr>
            <a:r>
              <a:rPr lang="en-US" sz="1100" kern="1200" dirty="0" smtClean="0">
                <a:solidFill>
                  <a:schemeClr val="tx1"/>
                </a:solidFill>
                <a:latin typeface="Arial" pitchFamily="34" charset="0"/>
                <a:ea typeface="+mn-ea"/>
                <a:cs typeface="Arial" pitchFamily="34" charset="0"/>
              </a:rPr>
              <a:t>First, what is it?</a:t>
            </a:r>
          </a:p>
          <a:p>
            <a:pPr marL="228600" indent="-228600">
              <a:buFont typeface="Arial" pitchFamily="34" charset="0"/>
              <a:buChar char="•"/>
            </a:pPr>
            <a:r>
              <a:rPr lang="en-US" sz="1100" kern="1200" dirty="0" smtClean="0">
                <a:solidFill>
                  <a:schemeClr val="tx1"/>
                </a:solidFill>
                <a:latin typeface="Arial" pitchFamily="34" charset="0"/>
                <a:ea typeface="+mn-ea"/>
                <a:cs typeface="Arial" pitchFamily="34" charset="0"/>
              </a:rPr>
              <a:t>Second, to whom is it being offered?</a:t>
            </a:r>
          </a:p>
          <a:p>
            <a:pPr marL="228600" indent="-228600">
              <a:buFont typeface="Arial" pitchFamily="34" charset="0"/>
              <a:buChar char="•"/>
            </a:pPr>
            <a:r>
              <a:rPr lang="en-US" sz="1100" kern="1200" dirty="0" smtClean="0">
                <a:solidFill>
                  <a:schemeClr val="tx1"/>
                </a:solidFill>
                <a:latin typeface="Arial" pitchFamily="34" charset="0"/>
                <a:ea typeface="+mn-ea"/>
                <a:cs typeface="Arial" pitchFamily="34" charset="0"/>
              </a:rPr>
              <a:t>And finally,</a:t>
            </a:r>
            <a:r>
              <a:rPr lang="en-US" sz="1100" kern="1200" baseline="0" dirty="0" smtClean="0">
                <a:solidFill>
                  <a:schemeClr val="tx1"/>
                </a:solidFill>
                <a:latin typeface="Arial" pitchFamily="34" charset="0"/>
                <a:ea typeface="+mn-ea"/>
                <a:cs typeface="Arial" pitchFamily="34" charset="0"/>
              </a:rPr>
              <a:t> w</a:t>
            </a:r>
            <a:r>
              <a:rPr lang="en-US" sz="1100" kern="1200" dirty="0" smtClean="0">
                <a:solidFill>
                  <a:schemeClr val="tx1"/>
                </a:solidFill>
                <a:latin typeface="Arial" pitchFamily="34" charset="0"/>
                <a:ea typeface="+mn-ea"/>
                <a:cs typeface="Arial" pitchFamily="34" charset="0"/>
              </a:rPr>
              <a:t>hat are the strategy, positioning and value of each program?</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100" kern="1200" dirty="0" smtClean="0">
                <a:solidFill>
                  <a:schemeClr val="tx1"/>
                </a:solidFill>
                <a:latin typeface="Arial" pitchFamily="34" charset="0"/>
                <a:ea typeface="+mn-ea"/>
                <a:cs typeface="Arial" pitchFamily="34" charset="0"/>
              </a:rPr>
              <a:t>The first component of the initiative is the Retirement Readiness Report Card.  </a:t>
            </a:r>
          </a:p>
          <a:p>
            <a:r>
              <a:rPr lang="en-US" sz="1100" kern="1200" dirty="0" smtClean="0">
                <a:solidFill>
                  <a:schemeClr val="tx1"/>
                </a:solidFill>
                <a:latin typeface="Arial" pitchFamily="34" charset="0"/>
                <a:ea typeface="+mn-ea"/>
                <a:cs typeface="Arial" pitchFamily="34" charset="0"/>
              </a:rPr>
              <a:t>AAG is very excited about the Retirement Readiness Report Card. We will spend quite a bit of time here explaining the benefits.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Let's start with:</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 </a:t>
            </a:r>
            <a:r>
              <a:rPr lang="en-US" sz="1100" b="1" kern="1200" dirty="0" smtClean="0">
                <a:solidFill>
                  <a:schemeClr val="tx1"/>
                </a:solidFill>
                <a:latin typeface="Arial" pitchFamily="34" charset="0"/>
                <a:ea typeface="+mn-ea"/>
                <a:cs typeface="Arial" pitchFamily="34" charset="0"/>
              </a:rPr>
              <a:t>What is it</a:t>
            </a:r>
            <a:r>
              <a:rPr lang="en-US" sz="1100" kern="1200" dirty="0" smtClean="0">
                <a:solidFill>
                  <a:schemeClr val="tx1"/>
                </a:solidFill>
                <a:latin typeface="Arial" pitchFamily="34" charset="0"/>
                <a:ea typeface="+mn-ea"/>
                <a:cs typeface="Arial" pitchFamily="34" charset="0"/>
              </a:rPr>
              <a:t>?  </a:t>
            </a:r>
            <a:endParaRPr lang="en-US" sz="1100" i="1" kern="1200" dirty="0" smtClean="0">
              <a:solidFill>
                <a:schemeClr val="tx1"/>
              </a:solidFill>
              <a:latin typeface="Arial" pitchFamily="34" charset="0"/>
              <a:ea typeface="+mn-ea"/>
              <a:cs typeface="Arial" pitchFamily="34" charset="0"/>
            </a:endParaRPr>
          </a:p>
          <a:p>
            <a:pPr marL="457200" indent="-274320">
              <a:buFont typeface="Arial" pitchFamily="34" charset="0"/>
              <a:buChar char="•"/>
            </a:pPr>
            <a:r>
              <a:rPr lang="en-US" sz="1100" i="0" kern="1200" dirty="0" smtClean="0">
                <a:solidFill>
                  <a:schemeClr val="tx1"/>
                </a:solidFill>
                <a:latin typeface="Arial" pitchFamily="34" charset="0"/>
                <a:ea typeface="+mn-ea"/>
                <a:cs typeface="Arial" pitchFamily="34" charset="0"/>
              </a:rPr>
              <a:t>The Retirement Readiness Report Card is a tool provided to the plan sponsor to measure and analyze participant retirement readiness</a:t>
            </a:r>
          </a:p>
          <a:p>
            <a:pPr marL="457200" indent="-274320">
              <a:buFont typeface="Arial" pitchFamily="34" charset="0"/>
              <a:buChar char="•"/>
            </a:pPr>
            <a:r>
              <a:rPr lang="en-US" sz="1100" kern="1200" dirty="0" smtClean="0">
                <a:solidFill>
                  <a:schemeClr val="tx1"/>
                </a:solidFill>
                <a:latin typeface="Arial" pitchFamily="34" charset="0"/>
                <a:ea typeface="+mn-ea"/>
                <a:cs typeface="Arial" pitchFamily="34" charset="0"/>
              </a:rPr>
              <a:t>It will assist the plan sponsor in fulfilling their fiduciary duties by measuring, tracking and reporting metrics </a:t>
            </a:r>
            <a:r>
              <a:rPr lang="en-US" sz="1100" dirty="0" smtClean="0">
                <a:latin typeface="Arial" pitchFamily="34" charset="0"/>
                <a:cs typeface="Arial" pitchFamily="34" charset="0"/>
              </a:rPr>
              <a:t>regarding retirement “financial health” of the participants in their plan.</a:t>
            </a:r>
            <a:endParaRPr lang="en-US" sz="1100" kern="1200" dirty="0" smtClean="0">
              <a:solidFill>
                <a:schemeClr val="tx1"/>
              </a:solidFill>
              <a:latin typeface="Arial" pitchFamily="34" charset="0"/>
              <a:ea typeface="+mn-ea"/>
              <a:cs typeface="Arial" pitchFamily="34" charset="0"/>
            </a:endParaRPr>
          </a:p>
          <a:p>
            <a:pPr marL="457200" indent="-274320">
              <a:buFont typeface="Arial" pitchFamily="34" charset="0"/>
              <a:buChar char="•"/>
            </a:pPr>
            <a:r>
              <a:rPr lang="en-US" sz="1100" kern="1200" dirty="0" smtClean="0">
                <a:solidFill>
                  <a:schemeClr val="tx1"/>
                </a:solidFill>
                <a:latin typeface="Arial" pitchFamily="34" charset="0"/>
                <a:ea typeface="+mn-ea"/>
                <a:cs typeface="Arial" pitchFamily="34" charset="0"/>
              </a:rPr>
              <a:t>It</a:t>
            </a:r>
            <a:r>
              <a:rPr lang="en-US" sz="1100" kern="1200" baseline="0" dirty="0" smtClean="0">
                <a:solidFill>
                  <a:schemeClr val="tx1"/>
                </a:solidFill>
                <a:latin typeface="Arial" pitchFamily="34" charset="0"/>
                <a:ea typeface="+mn-ea"/>
                <a:cs typeface="Arial" pitchFamily="34" charset="0"/>
              </a:rPr>
              <a:t> a</a:t>
            </a:r>
            <a:r>
              <a:rPr lang="en-US" sz="1100" kern="1200" dirty="0" smtClean="0">
                <a:solidFill>
                  <a:schemeClr val="tx1"/>
                </a:solidFill>
                <a:latin typeface="Arial" pitchFamily="34" charset="0"/>
                <a:ea typeface="+mn-ea"/>
                <a:cs typeface="Arial" pitchFamily="34" charset="0"/>
              </a:rPr>
              <a:t>lso it helps identify possible opportunities for improving the retirement readiness of the plan participants.  </a:t>
            </a:r>
          </a:p>
          <a:p>
            <a:r>
              <a:rPr lang="en-US" sz="1100" kern="1200" dirty="0" smtClean="0">
                <a:solidFill>
                  <a:schemeClr val="tx1"/>
                </a:solidFill>
                <a:latin typeface="Arial" pitchFamily="34" charset="0"/>
                <a:ea typeface="+mn-ea"/>
                <a:cs typeface="Arial" pitchFamily="34" charset="0"/>
              </a:rPr>
              <a:t> </a:t>
            </a:r>
          </a:p>
          <a:p>
            <a:r>
              <a:rPr lang="en-US" sz="1100" b="1" kern="1200" dirty="0" smtClean="0">
                <a:solidFill>
                  <a:schemeClr val="tx1"/>
                </a:solidFill>
                <a:latin typeface="Arial" pitchFamily="34" charset="0"/>
                <a:ea typeface="+mn-ea"/>
                <a:cs typeface="Arial" pitchFamily="34" charset="0"/>
              </a:rPr>
              <a:t>To whom is it being offered? </a:t>
            </a:r>
            <a:r>
              <a:rPr lang="en-US" sz="1100" kern="1200" dirty="0" smtClean="0">
                <a:solidFill>
                  <a:schemeClr val="tx1"/>
                </a:solidFill>
                <a:latin typeface="Arial" pitchFamily="34" charset="0"/>
                <a:ea typeface="+mn-ea"/>
                <a:cs typeface="Arial" pitchFamily="34" charset="0"/>
              </a:rPr>
              <a:t> </a:t>
            </a:r>
          </a:p>
          <a:p>
            <a:pPr marL="457200" indent="-274320">
              <a:buFont typeface="Arial" pitchFamily="34" charset="0"/>
              <a:buChar char="•"/>
            </a:pPr>
            <a:r>
              <a:rPr lang="en-US" sz="1100" kern="1200" dirty="0" smtClean="0">
                <a:solidFill>
                  <a:schemeClr val="tx1"/>
                </a:solidFill>
                <a:latin typeface="Arial" pitchFamily="34" charset="0"/>
                <a:ea typeface="+mn-ea"/>
                <a:cs typeface="Arial" pitchFamily="34" charset="0"/>
              </a:rPr>
              <a:t>This component is offered</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to plan sponsors</a:t>
            </a:r>
          </a:p>
          <a:p>
            <a:pPr marL="0" indent="-274320">
              <a:buFont typeface="Arial" pitchFamily="34" charset="0"/>
              <a:buNone/>
            </a:pPr>
            <a:endParaRPr lang="en-US" sz="1100" kern="1200" dirty="0" smtClean="0">
              <a:solidFill>
                <a:schemeClr val="tx1"/>
              </a:solidFill>
              <a:latin typeface="Arial" pitchFamily="34" charset="0"/>
              <a:ea typeface="+mn-ea"/>
              <a:cs typeface="Arial" pitchFamily="34" charset="0"/>
            </a:endParaRPr>
          </a:p>
          <a:p>
            <a:pPr marL="0" indent="-274320">
              <a:buFont typeface="Arial" pitchFamily="34" charset="0"/>
              <a:buNone/>
            </a:pPr>
            <a:r>
              <a:rPr lang="en-US" sz="1100" b="1" kern="1200" dirty="0" smtClean="0">
                <a:solidFill>
                  <a:schemeClr val="tx1"/>
                </a:solidFill>
                <a:latin typeface="Arial" pitchFamily="34" charset="0"/>
                <a:ea typeface="+mn-ea"/>
                <a:cs typeface="Arial" pitchFamily="34" charset="0"/>
              </a:rPr>
              <a:t>What are the strategy, positioning and benefits?  </a:t>
            </a:r>
          </a:p>
          <a:p>
            <a:pPr marL="457200" indent="-274320">
              <a:buFont typeface="Arial" pitchFamily="34" charset="0"/>
              <a:buChar char="•"/>
            </a:pPr>
            <a:r>
              <a:rPr lang="en-US" sz="1100" kern="1200" dirty="0" smtClean="0">
                <a:solidFill>
                  <a:schemeClr val="tx1"/>
                </a:solidFill>
                <a:latin typeface="Arial" pitchFamily="34" charset="0"/>
                <a:ea typeface="+mn-ea"/>
                <a:cs typeface="Arial" pitchFamily="34" charset="0"/>
              </a:rPr>
              <a:t>The Retirement Readiness Report Card brings awareness </a:t>
            </a:r>
            <a:r>
              <a:rPr lang="en-US" sz="1100" dirty="0" smtClean="0">
                <a:latin typeface="Arial" pitchFamily="34" charset="0"/>
                <a:cs typeface="Arial" pitchFamily="34" charset="0"/>
              </a:rPr>
              <a:t>to the plan sponsor of specific shortcomings of participant behavior</a:t>
            </a:r>
            <a:r>
              <a:rPr lang="en-US" sz="1100" kern="1200" dirty="0" smtClean="0">
                <a:solidFill>
                  <a:schemeClr val="tx1"/>
                </a:solidFill>
                <a:latin typeface="Arial" pitchFamily="34" charset="0"/>
                <a:ea typeface="+mn-ea"/>
                <a:cs typeface="Arial" pitchFamily="34" charset="0"/>
              </a:rPr>
              <a:t>.  </a:t>
            </a:r>
          </a:p>
          <a:p>
            <a:pPr marL="457200" indent="-274320">
              <a:buFont typeface="Arial" pitchFamily="34" charset="0"/>
              <a:buChar char="•"/>
            </a:pPr>
            <a:r>
              <a:rPr lang="en-US" sz="1100" kern="1200" dirty="0" smtClean="0">
                <a:solidFill>
                  <a:schemeClr val="tx1"/>
                </a:solidFill>
                <a:latin typeface="Arial" pitchFamily="34" charset="0"/>
                <a:ea typeface="+mn-ea"/>
                <a:cs typeface="Arial" pitchFamily="34" charset="0"/>
              </a:rPr>
              <a:t>Identifies strategies to increase the potential for employees to achieve 100% income replacement in retirement.  </a:t>
            </a:r>
          </a:p>
          <a:p>
            <a:pPr marL="457200" indent="-274320">
              <a:buFont typeface="Arial" pitchFamily="34" charset="0"/>
              <a:buChar char="•"/>
            </a:pPr>
            <a:r>
              <a:rPr lang="en-US" sz="1100" dirty="0" smtClean="0">
                <a:cs typeface="Arial" pitchFamily="34" charset="0"/>
              </a:rPr>
              <a:t>Assists plan sponsors in reporting information</a:t>
            </a:r>
            <a:r>
              <a:rPr lang="en-US" sz="1100" dirty="0" smtClean="0">
                <a:ea typeface="+mn-ea"/>
                <a:cs typeface="+mn-cs"/>
              </a:rPr>
              <a:t> regarding Advisory Services plan specific portfolios and plan summary statistics and rate of return by investment allocation assistance level</a:t>
            </a:r>
            <a:endParaRPr lang="en-US" sz="1100" kern="1200" dirty="0" smtClean="0">
              <a:solidFill>
                <a:schemeClr val="tx1"/>
              </a:solidFill>
              <a:latin typeface="Arial" pitchFamily="34" charset="0"/>
              <a:ea typeface="+mn-ea"/>
              <a:cs typeface="Arial" pitchFamily="34" charset="0"/>
            </a:endParaRPr>
          </a:p>
          <a:p>
            <a:pPr marL="457200" indent="-274320">
              <a:buFont typeface="Arial" pitchFamily="34" charset="0"/>
              <a:buChar char="•"/>
            </a:pPr>
            <a:r>
              <a:rPr lang="en-US" sz="1100" kern="1200" dirty="0" smtClean="0">
                <a:solidFill>
                  <a:schemeClr val="tx1"/>
                </a:solidFill>
                <a:latin typeface="Arial" pitchFamily="34" charset="0"/>
                <a:ea typeface="+mn-ea"/>
                <a:cs typeface="Arial" pitchFamily="34" charset="0"/>
              </a:rPr>
              <a:t>On the plan level, this tool generates consultative discussion regarding:</a:t>
            </a:r>
          </a:p>
          <a:p>
            <a:pPr marL="914400" lvl="1" indent="-274320">
              <a:buFont typeface="Arial" pitchFamily="34" charset="0"/>
              <a:buChar char="•"/>
            </a:pPr>
            <a:r>
              <a:rPr lang="en-US" sz="1100" kern="1200" dirty="0" smtClean="0">
                <a:solidFill>
                  <a:schemeClr val="tx1"/>
                </a:solidFill>
                <a:latin typeface="Arial" pitchFamily="34" charset="0"/>
                <a:ea typeface="+mn-ea"/>
                <a:cs typeface="Arial" pitchFamily="34" charset="0"/>
              </a:rPr>
              <a:t>Potential plan design changes</a:t>
            </a:r>
            <a:r>
              <a:rPr lang="en-US" sz="1100" kern="1200" baseline="0" dirty="0" smtClean="0">
                <a:solidFill>
                  <a:schemeClr val="tx1"/>
                </a:solidFill>
                <a:latin typeface="Arial" pitchFamily="34" charset="0"/>
                <a:ea typeface="+mn-ea"/>
                <a:cs typeface="Arial" pitchFamily="34" charset="0"/>
              </a:rPr>
              <a:t> and</a:t>
            </a:r>
            <a:endParaRPr lang="en-US" sz="1100" kern="1200" dirty="0" smtClean="0">
              <a:solidFill>
                <a:schemeClr val="tx1"/>
              </a:solidFill>
              <a:latin typeface="Arial" pitchFamily="34" charset="0"/>
              <a:ea typeface="+mn-ea"/>
              <a:cs typeface="Arial" pitchFamily="34" charset="0"/>
            </a:endParaRPr>
          </a:p>
          <a:p>
            <a:pPr marL="914400" lvl="1" indent="-274320">
              <a:buFont typeface="Arial" pitchFamily="34" charset="0"/>
              <a:buChar char="•"/>
            </a:pPr>
            <a:r>
              <a:rPr lang="en-US" sz="1100" kern="1200" dirty="0" smtClean="0">
                <a:solidFill>
                  <a:schemeClr val="tx1"/>
                </a:solidFill>
                <a:latin typeface="Arial" pitchFamily="34" charset="0"/>
                <a:ea typeface="+mn-ea"/>
                <a:cs typeface="Arial" pitchFamily="34" charset="0"/>
              </a:rPr>
              <a:t>Investment lineup additions </a:t>
            </a:r>
          </a:p>
          <a:p>
            <a:pPr marL="457200" lvl="0" indent="-274320">
              <a:buFont typeface="Arial" pitchFamily="34" charset="0"/>
              <a:buChar char="•"/>
            </a:pPr>
            <a:r>
              <a:rPr lang="en-US" sz="1100" kern="1200" dirty="0" smtClean="0">
                <a:solidFill>
                  <a:schemeClr val="tx1"/>
                </a:solidFill>
                <a:latin typeface="Arial" pitchFamily="34" charset="0"/>
                <a:ea typeface="+mn-ea"/>
                <a:cs typeface="Arial" pitchFamily="34" charset="0"/>
              </a:rPr>
              <a:t>And on the participant level, this tool uncovers additional communication, education or advisory services programs that may be beneficial to both the plan and participants.  </a:t>
            </a:r>
          </a:p>
          <a:p>
            <a:pPr marL="914400" lvl="1" indent="-274320">
              <a:buFont typeface="Arial" pitchFamily="34" charset="0"/>
              <a:buChar char="•"/>
            </a:pPr>
            <a:endParaRPr lang="en-US" sz="1100" kern="1200" dirty="0" smtClean="0">
              <a:solidFill>
                <a:schemeClr val="tx1"/>
              </a:solidFill>
              <a:latin typeface="Arial" pitchFamily="34" charset="0"/>
              <a:ea typeface="+mn-ea"/>
              <a:cs typeface="Arial" pitchFamily="34" charset="0"/>
            </a:endParaRPr>
          </a:p>
          <a:p>
            <a:pPr marL="0" lvl="1" indent="-274320">
              <a:buFont typeface="Arial" pitchFamily="34" charset="0"/>
              <a:buNone/>
            </a:pPr>
            <a:r>
              <a:rPr lang="en-US" sz="1100" kern="1200" dirty="0" smtClean="0">
                <a:solidFill>
                  <a:schemeClr val="tx1"/>
                </a:solidFill>
                <a:latin typeface="Arial" pitchFamily="34" charset="0"/>
                <a:ea typeface="+mn-ea"/>
                <a:cs typeface="Arial" pitchFamily="34" charset="0"/>
              </a:rPr>
              <a:t>Again the goal here is to identify ways to improve the likelihood of participants reaching a state of retirement readiness.  </a:t>
            </a:r>
          </a:p>
          <a:p>
            <a:pPr marL="0" lvl="3" indent="-457200">
              <a:buFont typeface="+mj-lt"/>
              <a:buNone/>
            </a:pPr>
            <a:endParaRPr lang="en-US" sz="1100" dirty="0" smtClean="0">
              <a:latin typeface="Arial" pitchFamily="34" charset="0"/>
              <a:cs typeface="Arial" pitchFamily="34" charset="0"/>
            </a:endParaRPr>
          </a:p>
          <a:p>
            <a:pPr marL="342900" lvl="1" indent="-342900" eaLnBrk="1" hangingPunct="1">
              <a:buSzPct val="125000"/>
              <a:buFont typeface="Arial" pitchFamily="34" charset="0"/>
              <a:buNone/>
              <a:defRPr/>
            </a:pPr>
            <a:endParaRPr lang="en-US" sz="1100" dirty="0" smtClean="0">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3" indent="-457200">
              <a:buFont typeface="+mj-lt"/>
              <a:buNone/>
            </a:pPr>
            <a:r>
              <a:rPr lang="en-US" sz="1100" kern="120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Retirement Readiness Report Card offers key insights to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plan sponsor of the financial health of the participants in their plan.  </a:t>
            </a:r>
          </a:p>
          <a:p>
            <a:pPr marL="0" lvl="3" indent="-457200">
              <a:buFont typeface="+mj-lt"/>
              <a:buNone/>
            </a:pPr>
            <a:endParaRPr lang="en-US" sz="1200" kern="1200" dirty="0" smtClean="0">
              <a:solidFill>
                <a:schemeClr val="tx1"/>
              </a:solidFill>
              <a:latin typeface="+mn-lt"/>
              <a:ea typeface="+mn-ea"/>
              <a:cs typeface="+mn-cs"/>
            </a:endParaRPr>
          </a:p>
          <a:p>
            <a:pPr marL="0" lvl="3" indent="-457200">
              <a:buFont typeface="+mj-lt"/>
              <a:buNone/>
            </a:pPr>
            <a:r>
              <a:rPr lang="en-US" sz="1200" kern="1200" dirty="0" smtClean="0">
                <a:solidFill>
                  <a:schemeClr val="tx1"/>
                </a:solidFill>
                <a:latin typeface="+mn-lt"/>
                <a:ea typeface="+mn-ea"/>
                <a:cs typeface="+mn-cs"/>
              </a:rPr>
              <a:t>It’s a summary tool that provides the plan summary statistics to drive awareness and action.  </a:t>
            </a:r>
          </a:p>
          <a:p>
            <a:pPr marL="0" lvl="3" indent="-457200">
              <a:buFont typeface="+mj-lt"/>
              <a:buNone/>
            </a:pPr>
            <a:endParaRPr lang="en-US" sz="1200" kern="1200" dirty="0" smtClean="0">
              <a:solidFill>
                <a:schemeClr val="tx1"/>
              </a:solidFill>
              <a:latin typeface="+mn-lt"/>
              <a:ea typeface="+mn-ea"/>
              <a:cs typeface="+mn-cs"/>
            </a:endParaRPr>
          </a:p>
          <a:p>
            <a:pPr marL="0" lvl="3" indent="-457200">
              <a:buFont typeface="+mj-lt"/>
              <a:buNone/>
            </a:pPr>
            <a:r>
              <a:rPr lang="en-US" sz="1200" kern="1200" dirty="0" smtClean="0">
                <a:solidFill>
                  <a:schemeClr val="tx1"/>
                </a:solidFill>
                <a:latin typeface="+mn-lt"/>
                <a:ea typeface="+mn-ea"/>
                <a:cs typeface="+mn-cs"/>
              </a:rPr>
              <a:t>This tool provides plan specific information about the Four</a:t>
            </a:r>
            <a:r>
              <a:rPr lang="en-US" sz="1200" kern="1200" baseline="0" dirty="0" smtClean="0">
                <a:solidFill>
                  <a:schemeClr val="tx1"/>
                </a:solidFill>
                <a:latin typeface="+mn-lt"/>
                <a:ea typeface="+mn-ea"/>
                <a:cs typeface="+mn-cs"/>
              </a:rPr>
              <a:t> Pillars of Retirement Readiness, which are: </a:t>
            </a:r>
          </a:p>
          <a:p>
            <a:pPr marL="914400" lvl="5" indent="-457200">
              <a:buFont typeface="Arial" pitchFamily="34" charset="0"/>
              <a:buChar char="•"/>
            </a:pPr>
            <a:r>
              <a:rPr lang="en-US" sz="1200" kern="1200" dirty="0" smtClean="0">
                <a:solidFill>
                  <a:schemeClr val="tx1"/>
                </a:solidFill>
                <a:latin typeface="+mn-lt"/>
                <a:ea typeface="+mn-ea"/>
                <a:cs typeface="+mn-cs"/>
              </a:rPr>
              <a:t>Portfolio allocation</a:t>
            </a:r>
          </a:p>
          <a:p>
            <a:pPr marL="914400" lvl="5" indent="-457200">
              <a:buFont typeface="Arial" pitchFamily="34" charset="0"/>
              <a:buChar char="•"/>
            </a:pPr>
            <a:r>
              <a:rPr lang="en-US" sz="1200" kern="1200" dirty="0" smtClean="0">
                <a:solidFill>
                  <a:schemeClr val="tx1"/>
                </a:solidFill>
                <a:latin typeface="+mn-lt"/>
                <a:ea typeface="+mn-ea"/>
                <a:cs typeface="+mn-cs"/>
              </a:rPr>
              <a:t>Savings rates</a:t>
            </a:r>
          </a:p>
          <a:p>
            <a:pPr marL="914400" lvl="5" indent="-457200">
              <a:buFont typeface="Arial" pitchFamily="34" charset="0"/>
              <a:buChar char="•"/>
            </a:pPr>
            <a:r>
              <a:rPr lang="en-US" sz="1200" kern="1200" dirty="0" smtClean="0">
                <a:solidFill>
                  <a:schemeClr val="tx1"/>
                </a:solidFill>
                <a:latin typeface="+mn-lt"/>
                <a:ea typeface="+mn-ea"/>
                <a:cs typeface="+mn-cs"/>
              </a:rPr>
              <a:t>Years to retirement </a:t>
            </a:r>
          </a:p>
          <a:p>
            <a:pPr marL="914400" lvl="5" indent="-457200">
              <a:buFont typeface="Arial" pitchFamily="34" charset="0"/>
              <a:buChar char="•"/>
            </a:pPr>
            <a:r>
              <a:rPr lang="en-US" sz="1200" kern="1200" dirty="0" smtClean="0">
                <a:solidFill>
                  <a:schemeClr val="tx1"/>
                </a:solidFill>
                <a:latin typeface="+mn-lt"/>
                <a:ea typeface="+mn-ea"/>
                <a:cs typeface="+mn-cs"/>
              </a:rPr>
              <a:t>And income replacement</a:t>
            </a:r>
          </a:p>
          <a:p>
            <a:pPr marL="0" lvl="3" indent="-457200">
              <a:buFont typeface="+mj-lt"/>
              <a:buNone/>
            </a:pPr>
            <a:endParaRPr lang="en-US" sz="1200" kern="1200" dirty="0" smtClean="0">
              <a:solidFill>
                <a:schemeClr val="tx1"/>
              </a:solidFill>
              <a:latin typeface="+mn-lt"/>
              <a:ea typeface="+mn-ea"/>
              <a:cs typeface="+mn-cs"/>
            </a:endParaRPr>
          </a:p>
          <a:p>
            <a:pPr marL="342900" lvl="1" indent="-342900" eaLnBrk="1" hangingPunct="1">
              <a:buSzPct val="125000"/>
              <a:buFont typeface="Arial" pitchFamily="34" charset="0"/>
              <a:buNone/>
              <a:defRPr/>
            </a:pPr>
            <a:endParaRPr lang="en-US" sz="900" dirty="0" smtClean="0">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3" indent="-457200">
              <a:buFont typeface="+mj-lt"/>
              <a:buNone/>
            </a:pPr>
            <a:r>
              <a:rPr lang="en-US" sz="1200" kern="1200" dirty="0" smtClean="0">
                <a:solidFill>
                  <a:schemeClr val="tx1"/>
                </a:solidFill>
                <a:latin typeface="+mn-lt"/>
                <a:ea typeface="+mn-ea"/>
                <a:cs typeface="+mn-cs"/>
              </a:rPr>
              <a:t>This tool analyzes the retirement readiness of the plan participants and communicates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the plan sponsor in an easy to understand format using graphs and other charts to provide clear </a:t>
            </a:r>
            <a:r>
              <a:rPr lang="en-US" sz="1200" kern="1200" smtClean="0">
                <a:solidFill>
                  <a:schemeClr val="tx1"/>
                </a:solidFill>
                <a:latin typeface="+mn-lt"/>
                <a:ea typeface="+mn-ea"/>
                <a:cs typeface="+mn-cs"/>
              </a:rPr>
              <a:t>information  </a:t>
            </a:r>
            <a:r>
              <a:rPr lang="en-US" sz="1200" kern="1200" dirty="0" smtClean="0">
                <a:solidFill>
                  <a:schemeClr val="tx1"/>
                </a:solidFill>
                <a:latin typeface="+mn-lt"/>
                <a:ea typeface="+mn-ea"/>
                <a:cs typeface="+mn-cs"/>
              </a:rPr>
              <a:t>participant behavior.  </a:t>
            </a:r>
          </a:p>
          <a:p>
            <a:pPr eaLnBrk="1" hangingPunct="1"/>
            <a:endParaRPr lang="en-US" sz="1200" kern="1200" dirty="0" smtClean="0">
              <a:solidFill>
                <a:schemeClr val="tx1"/>
              </a:solidFill>
              <a:latin typeface="+mn-lt"/>
              <a:ea typeface="+mn-ea"/>
              <a:cs typeface="+mn-cs"/>
            </a:endParaRPr>
          </a:p>
          <a:p>
            <a:pPr eaLnBrk="1" hangingPunct="1"/>
            <a:r>
              <a:rPr lang="en-US" sz="1200" kern="1200" dirty="0" smtClean="0">
                <a:solidFill>
                  <a:schemeClr val="tx1"/>
                </a:solidFill>
                <a:latin typeface="+mn-lt"/>
                <a:ea typeface="+mn-ea"/>
                <a:cs typeface="+mn-cs"/>
              </a:rPr>
              <a:t>This tool provides information regarding </a:t>
            </a:r>
            <a:r>
              <a:rPr lang="en-US" sz="1200" u="sng" kern="1200" dirty="0" smtClean="0">
                <a:solidFill>
                  <a:schemeClr val="tx1"/>
                </a:solidFill>
                <a:latin typeface="+mn-lt"/>
                <a:ea typeface="+mn-ea"/>
                <a:cs typeface="+mn-cs"/>
              </a:rPr>
              <a:t>advisory service plan specific portfolio</a:t>
            </a:r>
            <a:r>
              <a:rPr lang="en-US" sz="1200" u="sng" kern="1200" baseline="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analysis and fund utilization</a:t>
            </a:r>
            <a:r>
              <a:rPr lang="en-US" sz="1200" kern="1200" dirty="0" smtClean="0">
                <a:solidFill>
                  <a:schemeClr val="tx1"/>
                </a:solidFill>
                <a:latin typeface="+mn-lt"/>
                <a:ea typeface="+mn-ea"/>
                <a:cs typeface="+mn-cs"/>
              </a:rPr>
              <a:t>.  </a:t>
            </a:r>
          </a:p>
          <a:p>
            <a:pPr eaLnBrk="1" hangingPunct="1"/>
            <a:endParaRPr lang="en-US" sz="1200" kern="1200" dirty="0" smtClean="0">
              <a:solidFill>
                <a:schemeClr val="tx1"/>
              </a:solidFill>
              <a:latin typeface="+mn-lt"/>
              <a:ea typeface="+mn-ea"/>
              <a:cs typeface="+mn-cs"/>
            </a:endParaRPr>
          </a:p>
          <a:p>
            <a:pPr marL="342900" lvl="1" indent="-342900" eaLnBrk="1" hangingPunct="1">
              <a:buSzPct val="125000"/>
              <a:buFont typeface="Arial" pitchFamily="34" charset="0"/>
              <a:buNone/>
              <a:defRPr/>
            </a:pPr>
            <a:endParaRPr lang="en-US" sz="900" dirty="0" smtClean="0">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kern="1200" dirty="0" smtClean="0">
                <a:solidFill>
                  <a:schemeClr val="tx1"/>
                </a:solidFill>
                <a:latin typeface="Arial" pitchFamily="34" charset="0"/>
                <a:ea typeface="+mn-ea"/>
                <a:cs typeface="Arial" pitchFamily="34" charset="0"/>
              </a:rPr>
              <a:t>The Retirement Readiness</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Report</a:t>
            </a:r>
            <a:r>
              <a:rPr lang="en-US" sz="1100" kern="1200" baseline="0" dirty="0" smtClean="0">
                <a:solidFill>
                  <a:schemeClr val="tx1"/>
                </a:solidFill>
                <a:latin typeface="Arial" pitchFamily="34" charset="0"/>
                <a:ea typeface="+mn-ea"/>
                <a:cs typeface="Arial" pitchFamily="34" charset="0"/>
              </a:rPr>
              <a:t> Card</a:t>
            </a:r>
            <a:r>
              <a:rPr lang="en-US" sz="1100" kern="1200" dirty="0" smtClean="0">
                <a:solidFill>
                  <a:schemeClr val="tx1"/>
                </a:solidFill>
                <a:latin typeface="Arial" pitchFamily="34" charset="0"/>
                <a:ea typeface="+mn-ea"/>
                <a:cs typeface="Arial" pitchFamily="34" charset="0"/>
              </a:rPr>
              <a:t> is also designed to be a “call-to-action” to the plan sponsor.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It is a powerful tool that empowers the plan sponsor with data around the retirement readiness of their plan participants.</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The</a:t>
            </a:r>
            <a:r>
              <a:rPr lang="en-US" sz="1100" kern="1200" baseline="0" dirty="0" smtClean="0">
                <a:solidFill>
                  <a:schemeClr val="tx1"/>
                </a:solidFill>
                <a:latin typeface="Arial" pitchFamily="34" charset="0"/>
                <a:ea typeface="+mn-ea"/>
                <a:cs typeface="Arial" pitchFamily="34" charset="0"/>
              </a:rPr>
              <a:t> report </a:t>
            </a:r>
            <a:r>
              <a:rPr lang="en-US" sz="1100" kern="1200" dirty="0" smtClean="0">
                <a:solidFill>
                  <a:schemeClr val="tx1"/>
                </a:solidFill>
                <a:latin typeface="Arial" pitchFamily="34" charset="0"/>
                <a:ea typeface="+mn-ea"/>
                <a:cs typeface="Arial" pitchFamily="34" charset="0"/>
              </a:rPr>
              <a:t>offers insight into portfolio allocation and savings rates, including performance data and investment risk profiles of the participants.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It also communicates the potential impact of advisory services allocation as a way to affect overall retirement readiness through a holistic approach.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The Plan</a:t>
            </a:r>
            <a:r>
              <a:rPr lang="en-US" sz="1100" kern="1200" baseline="0" dirty="0" smtClean="0">
                <a:solidFill>
                  <a:schemeClr val="tx1"/>
                </a:solidFill>
                <a:latin typeface="Arial" pitchFamily="34" charset="0"/>
                <a:ea typeface="+mn-ea"/>
                <a:cs typeface="Arial" pitchFamily="34" charset="0"/>
              </a:rPr>
              <a:t> Retirement Readiness Report Card </a:t>
            </a:r>
            <a:r>
              <a:rPr lang="en-US" sz="1100" kern="1200" dirty="0" smtClean="0">
                <a:solidFill>
                  <a:schemeClr val="tx1"/>
                </a:solidFill>
                <a:latin typeface="Arial" pitchFamily="34" charset="0"/>
                <a:ea typeface="+mn-ea"/>
                <a:cs typeface="Arial" pitchFamily="34" charset="0"/>
              </a:rPr>
              <a:t>is </a:t>
            </a:r>
            <a:r>
              <a:rPr lang="en-US" sz="1100" kern="1200" dirty="0" smtClean="0">
                <a:solidFill>
                  <a:schemeClr val="tx1"/>
                </a:solidFill>
                <a:latin typeface="+mn-lt"/>
                <a:ea typeface="+mn-ea"/>
                <a:cs typeface="+mn-cs"/>
              </a:rPr>
              <a:t>i</a:t>
            </a:r>
            <a:r>
              <a:rPr lang="en-US" sz="1100" dirty="0" smtClean="0"/>
              <a:t>ntended to demonstrate opportunities for plan design changes and participant outreach opportunities.</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pitchFamily="34" charset="0"/>
                <a:ea typeface="+mn-ea"/>
                <a:cs typeface="Arial" pitchFamily="34" charset="0"/>
              </a:rPr>
              <a:t>Once we help the plan sponsor identify ways to improve the retirement of their participants, we can also offer the plan sponsor complementary value add services.</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We can provide the plan sponsor collateral to support the understanding of the value advisory services in fulfilling their fiduciary responsibilities.  </a:t>
            </a:r>
          </a:p>
          <a:p>
            <a:endParaRPr lang="en-US" sz="1100" kern="1200" dirty="0" smtClean="0">
              <a:solidFill>
                <a:schemeClr val="tx1"/>
              </a:solidFill>
              <a:latin typeface="Arial" pitchFamily="34" charset="0"/>
              <a:ea typeface="+mn-ea"/>
              <a:cs typeface="Arial" pitchFamily="34" charset="0"/>
            </a:endParaRPr>
          </a:p>
          <a:p>
            <a:r>
              <a:rPr lang="en-US" sz="1100" dirty="0" smtClean="0">
                <a:cs typeface="Arial" pitchFamily="34" charset="0"/>
              </a:rPr>
              <a:t>Provide participants with a clear value statement, “call-to-action,” and pre- and post-letter statement stuffers</a:t>
            </a:r>
            <a:endParaRPr lang="en-US" sz="1100" kern="1200" dirty="0" smtClean="0">
              <a:solidFill>
                <a:schemeClr val="tx1"/>
              </a:solidFill>
              <a:latin typeface="Arial" pitchFamily="34" charset="0"/>
              <a:ea typeface="+mn-ea"/>
              <a:cs typeface="Arial" pitchFamily="34" charset="0"/>
            </a:endParaRP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This may also lead into additional 2nd Century</a:t>
            </a:r>
            <a:r>
              <a:rPr lang="en-US" sz="1100" kern="1200" baseline="0" dirty="0" smtClean="0">
                <a:solidFill>
                  <a:schemeClr val="tx1"/>
                </a:solidFill>
                <a:latin typeface="Arial" pitchFamily="34" charset="0"/>
                <a:ea typeface="+mn-ea"/>
                <a:cs typeface="Arial" pitchFamily="34" charset="0"/>
              </a:rPr>
              <a:t> AUA to AUM components including</a:t>
            </a:r>
            <a:r>
              <a:rPr lang="en-US" sz="1100" kern="1200" dirty="0" smtClean="0">
                <a:solidFill>
                  <a:schemeClr val="tx1"/>
                </a:solidFill>
                <a:latin typeface="Arial" pitchFamily="34" charset="0"/>
                <a:ea typeface="+mn-ea"/>
                <a:cs typeface="Arial" pitchFamily="34" charset="0"/>
              </a:rPr>
              <a:t>:</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The Offer Letter  </a:t>
            </a:r>
          </a:p>
          <a:p>
            <a:pPr>
              <a:buFont typeface="Arial" pitchFamily="34" charset="0"/>
              <a:buChar char="•"/>
            </a:pPr>
            <a:r>
              <a:rPr lang="en-US" sz="1100" kern="1200" baseline="0" dirty="0" smtClean="0">
                <a:solidFill>
                  <a:schemeClr val="tx1"/>
                </a:solidFill>
                <a:latin typeface="Arial" pitchFamily="34" charset="0"/>
                <a:ea typeface="+mn-ea"/>
                <a:cs typeface="Arial" pitchFamily="34" charset="0"/>
              </a:rPr>
              <a:t> The</a:t>
            </a:r>
            <a:r>
              <a:rPr lang="en-US" sz="1100" kern="1200" dirty="0" smtClean="0">
                <a:solidFill>
                  <a:schemeClr val="tx1"/>
                </a:solidFill>
                <a:latin typeface="Arial" pitchFamily="34" charset="0"/>
                <a:ea typeface="+mn-ea"/>
                <a:cs typeface="Arial" pitchFamily="34" charset="0"/>
              </a:rPr>
              <a:t> Free Look Period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And the Education Center</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100" kern="1200" dirty="0" smtClean="0">
                <a:solidFill>
                  <a:schemeClr val="tx1"/>
                </a:solidFill>
                <a:latin typeface="Arial" pitchFamily="34" charset="0"/>
                <a:ea typeface="+mn-ea"/>
                <a:cs typeface="Arial" pitchFamily="34" charset="0"/>
              </a:rPr>
              <a:t>Let’s talk about the Offer Letter.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First,</a:t>
            </a:r>
            <a:r>
              <a:rPr lang="en-US" sz="1100" kern="1200" baseline="0" dirty="0" smtClean="0">
                <a:solidFill>
                  <a:schemeClr val="tx1"/>
                </a:solidFill>
                <a:latin typeface="Arial" pitchFamily="34" charset="0"/>
                <a:ea typeface="+mn-ea"/>
                <a:cs typeface="Arial" pitchFamily="34" charset="0"/>
              </a:rPr>
              <a:t> </a:t>
            </a:r>
          </a:p>
          <a:p>
            <a:endParaRPr lang="en-US" sz="1100" b="1" kern="1200" baseline="0" dirty="0" smtClean="0">
              <a:solidFill>
                <a:schemeClr val="tx1"/>
              </a:solidFill>
              <a:latin typeface="Arial" pitchFamily="34" charset="0"/>
              <a:ea typeface="+mn-ea"/>
              <a:cs typeface="Arial" pitchFamily="34" charset="0"/>
            </a:endParaRPr>
          </a:p>
          <a:p>
            <a:r>
              <a:rPr lang="en-US" sz="1100" b="1" kern="1200" dirty="0" smtClean="0">
                <a:solidFill>
                  <a:schemeClr val="tx1"/>
                </a:solidFill>
                <a:latin typeface="Arial" pitchFamily="34" charset="0"/>
                <a:ea typeface="+mn-ea"/>
                <a:cs typeface="Arial" pitchFamily="34" charset="0"/>
              </a:rPr>
              <a:t>What is it?  </a:t>
            </a:r>
          </a:p>
          <a:p>
            <a:pPr>
              <a:buFont typeface="Arial" pitchFamily="34" charset="0"/>
              <a:buChar char="•"/>
            </a:pPr>
            <a:r>
              <a:rPr lang="en-US" sz="1100" b="1" kern="120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The Offer Letter is a communication sent to all non-managed account participants inviting them </a:t>
            </a:r>
            <a:r>
              <a:rPr lang="en-US" sz="1100" dirty="0" smtClean="0"/>
              <a:t>to enroll in Advisory Services via a personalized retirement readiness statement</a:t>
            </a:r>
            <a:r>
              <a:rPr lang="en-US" sz="1100" kern="1200" dirty="0" smtClean="0">
                <a:solidFill>
                  <a:schemeClr val="tx1"/>
                </a:solidFill>
                <a:latin typeface="Arial" pitchFamily="34" charset="0"/>
                <a:ea typeface="+mn-ea"/>
                <a:cs typeface="Arial" pitchFamily="34" charset="0"/>
              </a:rPr>
              <a:t>.</a:t>
            </a:r>
            <a:r>
              <a:rPr lang="en-US" sz="1100" kern="1200" baseline="0" dirty="0" smtClean="0">
                <a:solidFill>
                  <a:schemeClr val="tx1"/>
                </a:solidFill>
                <a:latin typeface="Arial" pitchFamily="34" charset="0"/>
                <a:ea typeface="+mn-ea"/>
                <a:cs typeface="Arial" pitchFamily="34" charset="0"/>
              </a:rPr>
              <a:t> </a:t>
            </a:r>
            <a:endParaRPr lang="en-US" sz="1100" kern="1200" dirty="0" smtClean="0">
              <a:solidFill>
                <a:schemeClr val="tx1"/>
              </a:solidFill>
              <a:latin typeface="Arial" pitchFamily="34" charset="0"/>
              <a:ea typeface="+mn-ea"/>
              <a:cs typeface="Arial" pitchFamily="34" charset="0"/>
            </a:endParaRPr>
          </a:p>
          <a:p>
            <a:endParaRPr lang="en-US" sz="1100" kern="1200" dirty="0" smtClean="0">
              <a:solidFill>
                <a:schemeClr val="tx1"/>
              </a:solidFill>
              <a:latin typeface="Arial" pitchFamily="34" charset="0"/>
              <a:ea typeface="+mn-ea"/>
              <a:cs typeface="Arial" pitchFamily="34" charset="0"/>
            </a:endParaRPr>
          </a:p>
          <a:p>
            <a:r>
              <a:rPr lang="en-US" sz="1100" b="1" kern="1200" dirty="0" smtClean="0">
                <a:solidFill>
                  <a:schemeClr val="tx1"/>
                </a:solidFill>
                <a:latin typeface="Arial" pitchFamily="34" charset="0"/>
                <a:ea typeface="+mn-ea"/>
                <a:cs typeface="Arial" pitchFamily="34" charset="0"/>
              </a:rPr>
              <a:t>To whom</a:t>
            </a:r>
            <a:r>
              <a:rPr lang="en-US" sz="1100" b="1" kern="1200" baseline="0" dirty="0" smtClean="0">
                <a:solidFill>
                  <a:schemeClr val="tx1"/>
                </a:solidFill>
                <a:latin typeface="Arial" pitchFamily="34" charset="0"/>
                <a:ea typeface="+mn-ea"/>
                <a:cs typeface="Arial" pitchFamily="34" charset="0"/>
              </a:rPr>
              <a:t> is it being offered?</a:t>
            </a:r>
            <a:endParaRPr lang="en-US" sz="1100" b="1" kern="1200" dirty="0" smtClean="0">
              <a:solidFill>
                <a:schemeClr val="tx1"/>
              </a:solidFill>
              <a:latin typeface="Arial" pitchFamily="34" charset="0"/>
              <a:ea typeface="+mn-ea"/>
              <a:cs typeface="Arial" pitchFamily="34" charset="0"/>
            </a:endParaRPr>
          </a:p>
          <a:p>
            <a:pPr>
              <a:buFont typeface="Arial" pitchFamily="34" charset="0"/>
              <a:buChar char="•"/>
            </a:pPr>
            <a:r>
              <a:rPr lang="en-US" sz="1100" kern="1200" dirty="0" smtClean="0">
                <a:solidFill>
                  <a:schemeClr val="tx1"/>
                </a:solidFill>
                <a:latin typeface="Arial" pitchFamily="34" charset="0"/>
                <a:ea typeface="+mn-ea"/>
                <a:cs typeface="Arial" pitchFamily="34" charset="0"/>
              </a:rPr>
              <a:t> The Offer Letter is directed to plan</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participants</a:t>
            </a:r>
            <a:r>
              <a:rPr lang="en-US" sz="1100" kern="1200" baseline="0" dirty="0" smtClean="0">
                <a:solidFill>
                  <a:schemeClr val="tx1"/>
                </a:solidFill>
                <a:latin typeface="Arial" pitchFamily="34" charset="0"/>
                <a:ea typeface="+mn-ea"/>
                <a:cs typeface="Arial" pitchFamily="34" charset="0"/>
              </a:rPr>
              <a:t> </a:t>
            </a:r>
            <a:r>
              <a:rPr lang="en-US" sz="1100" dirty="0" smtClean="0">
                <a:latin typeface="Arial" pitchFamily="34" charset="0"/>
                <a:cs typeface="Arial" pitchFamily="34" charset="0"/>
              </a:rPr>
              <a:t>with a clear value statement, or “call to action,”. Additionally,</a:t>
            </a:r>
            <a:r>
              <a:rPr lang="en-US" sz="1100" baseline="0" dirty="0" smtClean="0">
                <a:latin typeface="Arial" pitchFamily="34" charset="0"/>
                <a:cs typeface="Arial" pitchFamily="34" charset="0"/>
              </a:rPr>
              <a:t> the Offer Letter provides  plan sponsors collateral to support their understanding of the value of Advisory Services</a:t>
            </a:r>
            <a:r>
              <a:rPr lang="en-US" sz="1100" kern="1200" dirty="0" smtClean="0">
                <a:solidFill>
                  <a:schemeClr val="tx1"/>
                </a:solidFill>
                <a:latin typeface="Arial" pitchFamily="34" charset="0"/>
                <a:ea typeface="+mn-ea"/>
                <a:cs typeface="Arial" pitchFamily="34" charset="0"/>
              </a:rPr>
              <a:t> in fulfilling their fiduciary responsibility.  </a:t>
            </a:r>
          </a:p>
          <a:p>
            <a:endParaRPr lang="en-US" sz="1100" kern="1200" dirty="0" smtClean="0">
              <a:solidFill>
                <a:schemeClr val="tx1"/>
              </a:solidFill>
              <a:latin typeface="Arial" pitchFamily="34" charset="0"/>
              <a:ea typeface="+mn-ea"/>
              <a:cs typeface="Arial" pitchFamily="34" charset="0"/>
            </a:endParaRPr>
          </a:p>
          <a:p>
            <a:r>
              <a:rPr lang="en-US" sz="1100" b="1" kern="1200" dirty="0" smtClean="0">
                <a:solidFill>
                  <a:schemeClr val="tx1"/>
                </a:solidFill>
                <a:latin typeface="Arial" pitchFamily="34" charset="0"/>
                <a:ea typeface="+mn-ea"/>
                <a:cs typeface="Arial" pitchFamily="34" charset="0"/>
              </a:rPr>
              <a:t>What are the strategy, positioning and value?</a:t>
            </a:r>
          </a:p>
          <a:p>
            <a:r>
              <a:rPr lang="en-US" sz="1100" kern="1200" baseline="0" dirty="0" smtClean="0">
                <a:solidFill>
                  <a:schemeClr val="tx1"/>
                </a:solidFill>
                <a:latin typeface="Arial" pitchFamily="34" charset="0"/>
                <a:ea typeface="+mn-ea"/>
                <a:cs typeface="Arial" pitchFamily="34" charset="0"/>
              </a:rPr>
              <a:t>It</a:t>
            </a:r>
            <a:r>
              <a:rPr lang="en-US" sz="1100" kern="1200" dirty="0" smtClean="0">
                <a:solidFill>
                  <a:schemeClr val="tx1"/>
                </a:solidFill>
                <a:latin typeface="Arial" pitchFamily="34" charset="0"/>
                <a:ea typeface="+mn-ea"/>
                <a:cs typeface="Arial" pitchFamily="34" charset="0"/>
              </a:rPr>
              <a:t> details the ability to improve saving rates, improve asset allocation and increase the probability of meeting retirement goals.</a:t>
            </a:r>
            <a:r>
              <a:rPr lang="en-US" sz="1100" kern="1200" baseline="0" dirty="0" smtClean="0">
                <a:solidFill>
                  <a:schemeClr val="tx1"/>
                </a:solidFill>
                <a:latin typeface="Arial" pitchFamily="34" charset="0"/>
                <a:ea typeface="+mn-ea"/>
                <a:cs typeface="Arial" pitchFamily="34" charset="0"/>
              </a:rPr>
              <a:t> I</a:t>
            </a:r>
            <a:r>
              <a:rPr lang="en-US" sz="1100" kern="1200" dirty="0" smtClean="0">
                <a:solidFill>
                  <a:schemeClr val="tx1"/>
                </a:solidFill>
                <a:latin typeface="Arial" pitchFamily="34" charset="0"/>
                <a:ea typeface="+mn-ea"/>
                <a:cs typeface="Arial" pitchFamily="34" charset="0"/>
              </a:rPr>
              <a:t>t provides opportunities for touch points resulting an increased close ratios, updated participant profile information, saving rate discussions and increased participant balances. </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Arial" pitchFamily="34" charset="0"/>
                <a:ea typeface="+mn-ea"/>
                <a:cs typeface="Arial" pitchFamily="34" charset="0"/>
              </a:rPr>
              <a:t>The Free Look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pitchFamily="34" charset="0"/>
                <a:ea typeface="+mn-ea"/>
                <a:cs typeface="Arial" pitchFamily="34" charset="0"/>
              </a:rPr>
              <a:t>What is the Free Look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The Free Look Period allows participants to try Advisory Services risk-free via a ‘try before you buy’ concept for a defined period of time based upon their initial enrollment date.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pitchFamily="34" charset="0"/>
                <a:ea typeface="+mn-ea"/>
                <a:cs typeface="Arial" pitchFamily="34" charset="0"/>
              </a:rPr>
              <a:t>To whom is it being offered?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The Free Look Period is offered to plan participants not currently enrolled in Advisory Services. This can be a stand-alone offering or offered in tandem with the</a:t>
            </a:r>
            <a:r>
              <a:rPr lang="en-US" sz="1100" dirty="0" smtClean="0">
                <a:latin typeface="Arial" pitchFamily="34" charset="0"/>
                <a:cs typeface="Arial" pitchFamily="34" charset="0"/>
              </a:rPr>
              <a:t> Offer Letter, statement stuffers, web page banner ads, pop-up messaging that describe advisory services to participants </a:t>
            </a:r>
            <a:r>
              <a:rPr lang="en-US" sz="1100" kern="1200" dirty="0" smtClean="0">
                <a:solidFill>
                  <a:schemeClr val="tx1"/>
                </a:solidFill>
                <a:latin typeface="Arial" pitchFamily="34" charset="0"/>
                <a:ea typeface="+mn-ea"/>
                <a:cs typeface="Arial" pitchFamily="34" charset="0"/>
              </a:rPr>
              <a:t>to drive participant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Arial" pitchFamily="34" charset="0"/>
                <a:ea typeface="+mn-ea"/>
                <a:cs typeface="Arial" pitchFamily="34" charset="0"/>
              </a:rPr>
              <a:t>What are the strategy, positioning</a:t>
            </a:r>
            <a:r>
              <a:rPr lang="en-US" sz="1100" b="1" kern="1200" baseline="0" dirty="0" smtClean="0">
                <a:solidFill>
                  <a:schemeClr val="tx1"/>
                </a:solidFill>
                <a:latin typeface="Arial" pitchFamily="34" charset="0"/>
                <a:ea typeface="+mn-ea"/>
                <a:cs typeface="Arial" pitchFamily="34" charset="0"/>
              </a:rPr>
              <a:t> and value?</a:t>
            </a:r>
            <a:endParaRPr lang="en-US" sz="11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And what is the strategy, positioning and value? Our focus is</a:t>
            </a:r>
            <a:r>
              <a:rPr lang="en-US" sz="1100" kern="1200" baseline="0" dirty="0" smtClean="0">
                <a:solidFill>
                  <a:schemeClr val="tx1"/>
                </a:solidFill>
                <a:latin typeface="Arial" pitchFamily="34" charset="0"/>
                <a:ea typeface="+mn-ea"/>
                <a:cs typeface="Arial" pitchFamily="34" charset="0"/>
              </a:rPr>
              <a:t> t</a:t>
            </a:r>
            <a:r>
              <a:rPr lang="en-US" sz="1100" kern="1200" dirty="0" smtClean="0">
                <a:solidFill>
                  <a:schemeClr val="tx1"/>
                </a:solidFill>
                <a:latin typeface="Arial" pitchFamily="34" charset="0"/>
                <a:ea typeface="+mn-ea"/>
                <a:cs typeface="Arial" pitchFamily="34" charset="0"/>
              </a:rPr>
              <a:t>o increase awareness of Advisory Services and</a:t>
            </a:r>
            <a:r>
              <a:rPr lang="en-US" sz="1100" kern="1200" baseline="0" dirty="0" smtClean="0">
                <a:solidFill>
                  <a:schemeClr val="tx1"/>
                </a:solidFill>
                <a:latin typeface="Arial" pitchFamily="34" charset="0"/>
                <a:ea typeface="+mn-ea"/>
                <a:cs typeface="Arial" pitchFamily="34" charset="0"/>
              </a:rPr>
              <a:t> the</a:t>
            </a:r>
            <a:r>
              <a:rPr lang="en-US" sz="1100" kern="1200" dirty="0" smtClean="0">
                <a:solidFill>
                  <a:schemeClr val="tx1"/>
                </a:solidFill>
                <a:latin typeface="Arial" pitchFamily="34" charset="0"/>
                <a:ea typeface="+mn-ea"/>
                <a:cs typeface="Arial" pitchFamily="34" charset="0"/>
              </a:rPr>
              <a:t> likelihood</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that participants will sign up for managed accounts. The Free Look period helps participants overcome common behavioral obstacles to the retirement planning process by promoting a free trial period of a managed account service.  It provides participants a period of time to review their account recommendations without being charged for managed</a:t>
            </a:r>
            <a:r>
              <a:rPr lang="en-US" sz="1100" kern="1200" baseline="0" dirty="0" smtClean="0">
                <a:solidFill>
                  <a:schemeClr val="tx1"/>
                </a:solidFill>
                <a:latin typeface="Arial" pitchFamily="34" charset="0"/>
                <a:ea typeface="+mn-ea"/>
                <a:cs typeface="Arial" pitchFamily="34" charset="0"/>
              </a:rPr>
              <a:t> account services.</a:t>
            </a:r>
            <a:endParaRPr lang="en-US" sz="1100" dirty="0" smtClean="0">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100" dirty="0" smtClean="0">
                <a:latin typeface="Arial" pitchFamily="34" charset="0"/>
                <a:cs typeface="Arial" pitchFamily="34" charset="0"/>
              </a:rPr>
              <a:t>In this course, we will cover:</a:t>
            </a:r>
          </a:p>
          <a:p>
            <a:pPr>
              <a:buFont typeface="Arial" pitchFamily="34" charset="0"/>
              <a:buNone/>
            </a:pPr>
            <a:endParaRPr lang="en-US" sz="1100" dirty="0" smtClean="0">
              <a:latin typeface="Arial" pitchFamily="34" charset="0"/>
              <a:cs typeface="Arial" pitchFamily="34" charset="0"/>
            </a:endParaRPr>
          </a:p>
          <a:p>
            <a:pPr>
              <a:buFont typeface="Arial" pitchFamily="34" charset="0"/>
              <a:buChar char="•"/>
            </a:pPr>
            <a:r>
              <a:rPr lang="en-US" sz="1100" dirty="0" smtClean="0">
                <a:latin typeface="Arial" pitchFamily="34" charset="0"/>
                <a:cs typeface="Arial" pitchFamily="34" charset="0"/>
              </a:rPr>
              <a:t> an Introduction</a:t>
            </a:r>
          </a:p>
          <a:p>
            <a:pPr>
              <a:buFont typeface="Arial" pitchFamily="34" charset="0"/>
              <a:buChar char="•"/>
            </a:pPr>
            <a:r>
              <a:rPr lang="en-US" sz="1100" baseline="0" dirty="0" smtClean="0">
                <a:latin typeface="Arial" pitchFamily="34" charset="0"/>
                <a:cs typeface="Arial" pitchFamily="34" charset="0"/>
              </a:rPr>
              <a:t> </a:t>
            </a:r>
            <a:endParaRPr lang="en-US" sz="1100" dirty="0" smtClean="0">
              <a:latin typeface="Arial" pitchFamily="34" charset="0"/>
              <a:cs typeface="Arial" pitchFamily="34" charset="0"/>
            </a:endParaRPr>
          </a:p>
          <a:p>
            <a:pPr>
              <a:buFont typeface="Arial" pitchFamily="34" charset="0"/>
              <a:buChar char="•"/>
            </a:pPr>
            <a:endParaRPr lang="en-US" sz="1100" dirty="0" smtClean="0">
              <a:latin typeface="Arial" pitchFamily="34" charset="0"/>
              <a:cs typeface="Arial" pitchFamily="34" charset="0"/>
            </a:endParaRPr>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kern="1200" dirty="0" smtClean="0">
                <a:solidFill>
                  <a:schemeClr val="tx1"/>
                </a:solidFill>
                <a:latin typeface="Arial" pitchFamily="34" charset="0"/>
                <a:ea typeface="+mn-ea"/>
                <a:cs typeface="Arial" pitchFamily="34" charset="0"/>
              </a:rPr>
              <a:t>The Education Center:</a:t>
            </a:r>
          </a:p>
          <a:p>
            <a:endParaRPr lang="en-US" sz="1100" kern="1200" dirty="0" smtClean="0">
              <a:solidFill>
                <a:schemeClr val="tx1"/>
              </a:solidFill>
              <a:latin typeface="Arial" pitchFamily="34" charset="0"/>
              <a:ea typeface="+mn-ea"/>
              <a:cs typeface="Arial" pitchFamily="34" charset="0"/>
            </a:endParaRPr>
          </a:p>
          <a:p>
            <a:r>
              <a:rPr lang="en-US" sz="1100" b="1" kern="1200" dirty="0" smtClean="0">
                <a:solidFill>
                  <a:schemeClr val="tx1"/>
                </a:solidFill>
                <a:latin typeface="Arial" pitchFamily="34" charset="0"/>
                <a:ea typeface="+mn-ea"/>
                <a:cs typeface="Arial" pitchFamily="34" charset="0"/>
              </a:rPr>
              <a:t>What</a:t>
            </a:r>
            <a:r>
              <a:rPr lang="en-US" sz="1100" b="1" kern="1200" baseline="0" dirty="0" smtClean="0">
                <a:solidFill>
                  <a:schemeClr val="tx1"/>
                </a:solidFill>
                <a:latin typeface="Arial" pitchFamily="34" charset="0"/>
                <a:ea typeface="+mn-ea"/>
                <a:cs typeface="Arial" pitchFamily="34" charset="0"/>
              </a:rPr>
              <a:t> is the Education Center?</a:t>
            </a:r>
          </a:p>
          <a:p>
            <a:r>
              <a:rPr lang="en-US" sz="1100" dirty="0" smtClean="0"/>
              <a:t>The Education Center</a:t>
            </a:r>
            <a:r>
              <a:rPr lang="en-US" sz="1100" baseline="0" dirty="0" smtClean="0"/>
              <a:t> o</a:t>
            </a:r>
            <a:r>
              <a:rPr lang="en-US" sz="1100" dirty="0" smtClean="0"/>
              <a:t>ffers participants the opportunity to talk one-on-one with AAG’s Registered Investment Advisor Representatives to assist them with their retirement goals and developing a strategy to reach those goals</a:t>
            </a:r>
          </a:p>
          <a:p>
            <a:endParaRPr lang="en-US" sz="1100" kern="1200" dirty="0" smtClean="0">
              <a:solidFill>
                <a:schemeClr val="tx1"/>
              </a:solidFill>
              <a:latin typeface="Arial" pitchFamily="34" charset="0"/>
              <a:ea typeface="+mn-ea"/>
              <a:cs typeface="Arial" pitchFamily="34" charset="0"/>
            </a:endParaRPr>
          </a:p>
          <a:p>
            <a:r>
              <a:rPr lang="en-US" sz="1100" b="1" kern="1200" dirty="0" smtClean="0">
                <a:solidFill>
                  <a:schemeClr val="tx1"/>
                </a:solidFill>
                <a:latin typeface="Arial" pitchFamily="34" charset="0"/>
                <a:ea typeface="+mn-ea"/>
                <a:cs typeface="Arial" pitchFamily="34" charset="0"/>
              </a:rPr>
              <a:t>To whom is it being offered?  </a:t>
            </a:r>
            <a:r>
              <a:rPr lang="en-US" sz="1100" b="0" kern="1200" dirty="0" smtClean="0">
                <a:solidFill>
                  <a:schemeClr val="tx1"/>
                </a:solidFill>
                <a:latin typeface="Arial" pitchFamily="34" charset="0"/>
                <a:ea typeface="+mn-ea"/>
                <a:cs typeface="Arial" pitchFamily="34" charset="0"/>
              </a:rPr>
              <a:t>The Education Center</a:t>
            </a:r>
            <a:r>
              <a:rPr lang="en-US" sz="1100" b="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is offered to plan participants.</a:t>
            </a:r>
          </a:p>
          <a:p>
            <a:endParaRPr lang="en-US" sz="1100" kern="1200" dirty="0" smtClean="0">
              <a:solidFill>
                <a:schemeClr val="tx1"/>
              </a:solidFill>
              <a:latin typeface="Arial" pitchFamily="34" charset="0"/>
              <a:ea typeface="+mn-ea"/>
              <a:cs typeface="Arial" pitchFamily="34" charset="0"/>
            </a:endParaRPr>
          </a:p>
          <a:p>
            <a:r>
              <a:rPr lang="en-US" sz="1100" b="1" kern="1200" dirty="0" smtClean="0">
                <a:solidFill>
                  <a:schemeClr val="tx1"/>
                </a:solidFill>
                <a:latin typeface="Arial" pitchFamily="34" charset="0"/>
                <a:ea typeface="+mn-ea"/>
                <a:cs typeface="Arial" pitchFamily="34" charset="0"/>
              </a:rPr>
              <a:t>What is the strategy, positioning and value?  </a:t>
            </a:r>
          </a:p>
          <a:p>
            <a:r>
              <a:rPr lang="en-US" sz="1100" kern="1200" dirty="0" smtClean="0">
                <a:solidFill>
                  <a:schemeClr val="tx1"/>
                </a:solidFill>
                <a:latin typeface="Arial" pitchFamily="34" charset="0"/>
                <a:ea typeface="+mn-ea"/>
                <a:cs typeface="Arial" pitchFamily="34" charset="0"/>
              </a:rPr>
              <a:t>The Education Center is a competitive differentiator and offers participants access to experienced, Series 65 licensed AAG advisor representatives. </a:t>
            </a:r>
            <a:r>
              <a:rPr lang="en-US" sz="1100" dirty="0" smtClean="0">
                <a:latin typeface="Arial" pitchFamily="34" charset="0"/>
                <a:cs typeface="Arial" pitchFamily="34" charset="0"/>
              </a:rPr>
              <a:t>The participant can get answers to any questions, assistance with enrollment, and account updates</a:t>
            </a:r>
            <a:r>
              <a:rPr lang="en-US" sz="1100" kern="1200" dirty="0" smtClean="0">
                <a:solidFill>
                  <a:schemeClr val="tx1"/>
                </a:solidFill>
                <a:latin typeface="Arial" pitchFamily="34" charset="0"/>
                <a:ea typeface="+mn-ea"/>
                <a:cs typeface="Arial" pitchFamily="34" charset="0"/>
              </a:rPr>
              <a:t>. This team increases AUM through an outbound call program to increase deferral from managed account participants. </a:t>
            </a:r>
            <a:endParaRPr lang="en-US" sz="11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kern="1200" dirty="0" smtClean="0">
                <a:solidFill>
                  <a:schemeClr val="tx1"/>
                </a:solidFill>
                <a:latin typeface="Arial" pitchFamily="34" charset="0"/>
                <a:ea typeface="+mn-ea"/>
                <a:cs typeface="Arial" pitchFamily="34" charset="0"/>
              </a:rPr>
              <a:t>So who are the product stakeholders and who will these initiatives impact?  </a:t>
            </a:r>
          </a:p>
          <a:p>
            <a:endParaRPr lang="en-US" sz="1100" b="1"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As you can see, there is a large operational impact of these initiatives.</a:t>
            </a:r>
            <a:r>
              <a:rPr lang="en-US" sz="1100" kern="1200" baseline="0" dirty="0" smtClean="0">
                <a:solidFill>
                  <a:schemeClr val="tx1"/>
                </a:solidFill>
                <a:latin typeface="Arial" pitchFamily="34" charset="0"/>
                <a:ea typeface="+mn-ea"/>
                <a:cs typeface="Arial" pitchFamily="34" charset="0"/>
              </a:rPr>
              <a:t> They </a:t>
            </a:r>
            <a:r>
              <a:rPr lang="en-US" sz="1100" kern="1200" dirty="0" smtClean="0">
                <a:solidFill>
                  <a:schemeClr val="tx1"/>
                </a:solidFill>
                <a:latin typeface="Arial" pitchFamily="34" charset="0"/>
                <a:ea typeface="+mn-ea"/>
                <a:cs typeface="Arial" pitchFamily="34" charset="0"/>
              </a:rPr>
              <a:t>touch everybody from the field sales teams, the operational components of the service team, and everyone in between - including Products, Pricing, Marketing and Legal.</a:t>
            </a:r>
            <a:r>
              <a:rPr lang="en-US" sz="1100" kern="1200" baseline="0" dirty="0" smtClean="0">
                <a:solidFill>
                  <a:schemeClr val="tx1"/>
                </a:solidFill>
                <a:latin typeface="Arial" pitchFamily="34" charset="0"/>
                <a:ea typeface="+mn-ea"/>
                <a:cs typeface="Arial" pitchFamily="34" charset="0"/>
              </a:rPr>
              <a:t> Individual team meetings will address operational and SOP changes.</a:t>
            </a:r>
            <a:endParaRPr lang="en-US" sz="1100"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9298FCA-0F70-4EF9-A821-A4E85A8994DC}"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kern="1200" dirty="0" smtClean="0">
                <a:solidFill>
                  <a:schemeClr val="tx1"/>
                </a:solidFill>
                <a:latin typeface="Arial" pitchFamily="34" charset="0"/>
                <a:ea typeface="+mn-ea"/>
                <a:cs typeface="Arial" pitchFamily="34" charset="0"/>
              </a:rPr>
              <a:t>So how does this impact you and your team?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Let’s walkthrough the timeline.  On April 1</a:t>
            </a:r>
            <a:r>
              <a:rPr lang="en-US" sz="1100" kern="1200" baseline="30000" dirty="0" smtClean="0">
                <a:solidFill>
                  <a:schemeClr val="tx1"/>
                </a:solidFill>
                <a:latin typeface="Arial" pitchFamily="34" charset="0"/>
                <a:ea typeface="+mn-ea"/>
                <a:cs typeface="Arial" pitchFamily="34" charset="0"/>
              </a:rPr>
              <a:t>st</a:t>
            </a:r>
            <a:r>
              <a:rPr lang="en-US" sz="1100" kern="1200" dirty="0" smtClean="0">
                <a:solidFill>
                  <a:schemeClr val="tx1"/>
                </a:solidFill>
                <a:latin typeface="Arial" pitchFamily="34" charset="0"/>
                <a:ea typeface="+mn-ea"/>
                <a:cs typeface="Arial" pitchFamily="34" charset="0"/>
              </a:rPr>
              <a:t>, we will bring to market the Free Look Period and the Offer Letter.</a:t>
            </a:r>
            <a:r>
              <a:rPr lang="en-US" sz="1100" kern="1200" baseline="0" dirty="0" smtClean="0">
                <a:solidFill>
                  <a:schemeClr val="tx1"/>
                </a:solidFill>
                <a:latin typeface="Arial" pitchFamily="34" charset="0"/>
                <a:ea typeface="+mn-ea"/>
                <a:cs typeface="Arial" pitchFamily="34" charset="0"/>
              </a:rPr>
              <a:t> We will </a:t>
            </a:r>
            <a:r>
              <a:rPr lang="en-US" sz="1100" kern="1200" dirty="0" smtClean="0">
                <a:solidFill>
                  <a:schemeClr val="tx1"/>
                </a:solidFill>
                <a:latin typeface="Arial" pitchFamily="34" charset="0"/>
                <a:ea typeface="+mn-ea"/>
                <a:cs typeface="Arial" pitchFamily="34" charset="0"/>
              </a:rPr>
              <a:t>make it available for current in service plans and for new plans in the sales process.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In May of this year, the Plan Retirement Readiness Report Card will be available for beta testing. In the beta test, we will select plans from each line of business and offer a very controlled preview of the Report Card.  This is to solicit feedback from the field force and plan sponsors on how we can improve the</a:t>
            </a:r>
            <a:r>
              <a:rPr lang="en-US" sz="1100" kern="1200" baseline="0" dirty="0" smtClean="0">
                <a:solidFill>
                  <a:schemeClr val="tx1"/>
                </a:solidFill>
                <a:latin typeface="Arial" pitchFamily="34" charset="0"/>
                <a:ea typeface="+mn-ea"/>
                <a:cs typeface="Arial" pitchFamily="34" charset="0"/>
              </a:rPr>
              <a:t> Report Card</a:t>
            </a:r>
            <a:r>
              <a:rPr lang="en-US" sz="1100" kern="1200" dirty="0" smtClean="0">
                <a:solidFill>
                  <a:schemeClr val="tx1"/>
                </a:solidFill>
                <a:latin typeface="Arial" pitchFamily="34" charset="0"/>
                <a:ea typeface="+mn-ea"/>
                <a:cs typeface="Arial" pitchFamily="34" charset="0"/>
              </a:rPr>
              <a:t> product.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In July of 2012, the Retirement Readiness Report Card will be available to all Advisory Services plans, but will only be available by request. The service representative or the client service manager will have to initiate this report to deliver to plan sponsors.</a:t>
            </a:r>
            <a:endParaRPr lang="en-US"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activity, match the terms to their description.</a:t>
            </a:r>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Arial" pitchFamily="34" charset="0"/>
                <a:ea typeface="+mn-ea"/>
                <a:cs typeface="Arial" pitchFamily="34" charset="0"/>
              </a:rPr>
              <a:t>What is it?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ea typeface="+mn-ea"/>
                <a:cs typeface="Arial" pitchFamily="34" charset="0"/>
              </a:rPr>
              <a:t>The Re-Engineered Managed Account Opt-Out Enrollment Process</a:t>
            </a:r>
            <a:r>
              <a:rPr lang="en-US" sz="1000" kern="1200" baseline="0" dirty="0" smtClean="0">
                <a:solidFill>
                  <a:schemeClr val="tx1"/>
                </a:solidFill>
                <a:latin typeface="Arial" pitchFamily="34" charset="0"/>
                <a:ea typeface="+mn-ea"/>
                <a:cs typeface="Arial" pitchFamily="34" charset="0"/>
              </a:rPr>
              <a:t> </a:t>
            </a:r>
            <a:r>
              <a:rPr lang="en-US" sz="1000" kern="1200" dirty="0" smtClean="0">
                <a:solidFill>
                  <a:schemeClr val="tx1"/>
                </a:solidFill>
                <a:latin typeface="Arial" pitchFamily="34" charset="0"/>
                <a:ea typeface="+mn-ea"/>
                <a:cs typeface="Arial" pitchFamily="34" charset="0"/>
              </a:rPr>
              <a:t>is an alternative choice for plan sponsors to use during a plan conversion to the Great-West platform.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ea typeface="+mn-ea"/>
                <a:cs typeface="Arial" pitchFamily="34" charset="0"/>
              </a:rPr>
              <a:t>Currently during a conversion to the</a:t>
            </a:r>
            <a:r>
              <a:rPr lang="en-US" sz="1000" kern="1200" baseline="0" dirty="0" smtClean="0">
                <a:solidFill>
                  <a:schemeClr val="tx1"/>
                </a:solidFill>
                <a:latin typeface="Arial" pitchFamily="34" charset="0"/>
                <a:ea typeface="+mn-ea"/>
                <a:cs typeface="Arial" pitchFamily="34" charset="0"/>
              </a:rPr>
              <a:t> Great-West platform</a:t>
            </a:r>
            <a:r>
              <a:rPr lang="en-US" sz="1000" kern="1200" dirty="0" smtClean="0">
                <a:solidFill>
                  <a:schemeClr val="tx1"/>
                </a:solidFill>
                <a:latin typeface="Arial" pitchFamily="34" charset="0"/>
                <a:ea typeface="+mn-ea"/>
                <a:cs typeface="Arial" pitchFamily="34" charset="0"/>
              </a:rPr>
              <a:t>, if a plan sponsor decides to offer managed accounts as a participant option.</a:t>
            </a:r>
            <a:r>
              <a:rPr lang="en-US" sz="1000" kern="1200" baseline="0" dirty="0" smtClean="0">
                <a:solidFill>
                  <a:schemeClr val="tx1"/>
                </a:solidFill>
                <a:latin typeface="Arial" pitchFamily="34" charset="0"/>
                <a:ea typeface="+mn-ea"/>
                <a:cs typeface="Arial" pitchFamily="34" charset="0"/>
              </a:rPr>
              <a:t> T</a:t>
            </a:r>
            <a:r>
              <a:rPr lang="en-US" sz="1000" kern="1200" dirty="0" smtClean="0">
                <a:solidFill>
                  <a:schemeClr val="tx1"/>
                </a:solidFill>
                <a:latin typeface="Arial" pitchFamily="34" charset="0"/>
                <a:ea typeface="+mn-ea"/>
                <a:cs typeface="Arial" pitchFamily="34" charset="0"/>
              </a:rPr>
              <a:t>here are two methods available to offer managed accounts.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Arial" pitchFamily="34" charset="0"/>
              <a:ea typeface="+mn-ea"/>
              <a:cs typeface="Arial"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latin typeface="Arial" pitchFamily="34" charset="0"/>
                <a:ea typeface="+mn-ea"/>
                <a:cs typeface="Arial" pitchFamily="34" charset="0"/>
              </a:rPr>
              <a:t>  First is the opt-in plan</a:t>
            </a:r>
            <a:r>
              <a:rPr lang="en-US" sz="1000" kern="1200" baseline="0" dirty="0" smtClean="0">
                <a:solidFill>
                  <a:schemeClr val="tx1"/>
                </a:solidFill>
                <a:latin typeface="Arial" pitchFamily="34" charset="0"/>
                <a:ea typeface="+mn-ea"/>
                <a:cs typeface="Arial" pitchFamily="34" charset="0"/>
              </a:rPr>
              <a:t> in which the p</a:t>
            </a:r>
            <a:r>
              <a:rPr lang="en-US" sz="1000" kern="1200" dirty="0" smtClean="0">
                <a:solidFill>
                  <a:schemeClr val="tx1"/>
                </a:solidFill>
                <a:latin typeface="Arial" pitchFamily="34" charset="0"/>
                <a:ea typeface="+mn-ea"/>
                <a:cs typeface="Arial" pitchFamily="34" charset="0"/>
              </a:rPr>
              <a:t>lan allows participants to voluntary enroll in managed accounts at any point.</a:t>
            </a:r>
            <a:r>
              <a:rPr lang="en-US" sz="1000" kern="1200" baseline="0" dirty="0" smtClean="0">
                <a:solidFill>
                  <a:schemeClr val="tx1"/>
                </a:solidFill>
                <a:latin typeface="Arial" pitchFamily="34" charset="0"/>
                <a:ea typeface="+mn-ea"/>
                <a:cs typeface="Arial" pitchFamily="34" charset="0"/>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latin typeface="Arial" pitchFamily="34" charset="0"/>
              <a:ea typeface="+mn-ea"/>
              <a:cs typeface="Arial"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baseline="0" dirty="0" smtClean="0">
                <a:solidFill>
                  <a:schemeClr val="tx1"/>
                </a:solidFill>
                <a:latin typeface="Arial" pitchFamily="34" charset="0"/>
                <a:ea typeface="+mn-ea"/>
                <a:cs typeface="Arial" pitchFamily="34" charset="0"/>
              </a:rPr>
              <a:t>  Second is an</a:t>
            </a:r>
            <a:r>
              <a:rPr lang="en-US" sz="1000" kern="1200" dirty="0" smtClean="0">
                <a:solidFill>
                  <a:schemeClr val="tx1"/>
                </a:solidFill>
                <a:latin typeface="Arial" pitchFamily="34" charset="0"/>
                <a:ea typeface="+mn-ea"/>
                <a:cs typeface="Arial" pitchFamily="34" charset="0"/>
              </a:rPr>
              <a:t> opt-out option which will enroll all eligible participants into managed accounts during the implementation process.  Participants can choose to opt out of the managed account service.  </a:t>
            </a:r>
          </a:p>
          <a:p>
            <a:endParaRPr lang="en-US" sz="1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ea typeface="+mn-ea"/>
                <a:cs typeface="Arial" pitchFamily="34" charset="0"/>
              </a:rPr>
              <a:t>This 2</a:t>
            </a:r>
            <a:r>
              <a:rPr lang="en-US" sz="1000" kern="1200" baseline="30000" dirty="0" smtClean="0">
                <a:solidFill>
                  <a:schemeClr val="tx1"/>
                </a:solidFill>
                <a:latin typeface="Arial" pitchFamily="34" charset="0"/>
                <a:ea typeface="+mn-ea"/>
                <a:cs typeface="Arial" pitchFamily="34" charset="0"/>
              </a:rPr>
              <a:t>nd</a:t>
            </a:r>
            <a:r>
              <a:rPr lang="en-US" sz="1000" kern="1200" dirty="0" smtClean="0">
                <a:solidFill>
                  <a:schemeClr val="tx1"/>
                </a:solidFill>
                <a:latin typeface="Arial" pitchFamily="34" charset="0"/>
                <a:ea typeface="+mn-ea"/>
                <a:cs typeface="Arial" pitchFamily="34" charset="0"/>
              </a:rPr>
              <a:t> Century initiative</a:t>
            </a:r>
            <a:r>
              <a:rPr lang="en-US" sz="1000" kern="1200" baseline="0" dirty="0" smtClean="0">
                <a:solidFill>
                  <a:schemeClr val="tx1"/>
                </a:solidFill>
                <a:latin typeface="Arial" pitchFamily="34" charset="0"/>
                <a:ea typeface="+mn-ea"/>
                <a:cs typeface="Arial" pitchFamily="34" charset="0"/>
              </a:rPr>
              <a:t> </a:t>
            </a:r>
            <a:r>
              <a:rPr lang="en-US" sz="1000" kern="1200" dirty="0" smtClean="0">
                <a:solidFill>
                  <a:schemeClr val="tx1"/>
                </a:solidFill>
                <a:latin typeface="Arial" pitchFamily="34" charset="0"/>
                <a:ea typeface="+mn-ea"/>
                <a:cs typeface="Arial"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latin typeface="Arial" pitchFamily="34" charset="0"/>
                <a:ea typeface="+mn-ea"/>
                <a:cs typeface="Arial" pitchFamily="34" charset="0"/>
              </a:rPr>
              <a:t>  makes the Opt-out process easier</a:t>
            </a:r>
            <a:r>
              <a:rPr lang="en-US" sz="1000" kern="1200" baseline="0" dirty="0" smtClean="0">
                <a:solidFill>
                  <a:schemeClr val="tx1"/>
                </a:solidFill>
                <a:latin typeface="Arial" pitchFamily="34" charset="0"/>
                <a:ea typeface="+mn-ea"/>
                <a:cs typeface="Arial" pitchFamily="34" charset="0"/>
              </a:rPr>
              <a:t> </a:t>
            </a:r>
            <a:r>
              <a:rPr lang="en-US" sz="1000" kern="1200" dirty="0" smtClean="0">
                <a:solidFill>
                  <a:schemeClr val="tx1"/>
                </a:solidFill>
                <a:latin typeface="Arial" pitchFamily="34" charset="0"/>
                <a:ea typeface="+mn-ea"/>
                <a:cs typeface="Arial" pitchFamily="34" charset="0"/>
              </a:rPr>
              <a:t>to implement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baseline="0" dirty="0" smtClean="0">
                <a:solidFill>
                  <a:schemeClr val="tx1"/>
                </a:solidFill>
                <a:latin typeface="Arial" pitchFamily="34" charset="0"/>
                <a:ea typeface="+mn-ea"/>
                <a:cs typeface="Arial" pitchFamily="34" charset="0"/>
              </a:rPr>
              <a:t>  </a:t>
            </a:r>
            <a:r>
              <a:rPr lang="en-US" sz="1000" kern="1200" dirty="0" smtClean="0">
                <a:solidFill>
                  <a:schemeClr val="tx1"/>
                </a:solidFill>
                <a:latin typeface="Arial" pitchFamily="34" charset="0"/>
                <a:ea typeface="+mn-ea"/>
                <a:cs typeface="Arial" pitchFamily="34" charset="0"/>
              </a:rPr>
              <a:t>reduces</a:t>
            </a:r>
            <a:r>
              <a:rPr lang="en-US" sz="1000" kern="1200" baseline="0" dirty="0" smtClean="0">
                <a:solidFill>
                  <a:schemeClr val="tx1"/>
                </a:solidFill>
                <a:latin typeface="Arial" pitchFamily="34" charset="0"/>
                <a:ea typeface="+mn-ea"/>
                <a:cs typeface="Arial" pitchFamily="34" charset="0"/>
              </a:rPr>
              <a:t> </a:t>
            </a:r>
            <a:r>
              <a:rPr lang="en-US" sz="1000" kern="1200" dirty="0" smtClean="0">
                <a:solidFill>
                  <a:schemeClr val="tx1"/>
                </a:solidFill>
                <a:latin typeface="Arial" pitchFamily="34" charset="0"/>
                <a:ea typeface="+mn-ea"/>
                <a:cs typeface="Arial" pitchFamily="34" charset="0"/>
              </a:rPr>
              <a:t>the time necessary</a:t>
            </a:r>
            <a:r>
              <a:rPr lang="en-US" sz="1000" kern="1200" baseline="0" dirty="0" smtClean="0">
                <a:solidFill>
                  <a:schemeClr val="tx1"/>
                </a:solidFill>
                <a:latin typeface="Arial" pitchFamily="34" charset="0"/>
                <a:ea typeface="+mn-ea"/>
                <a:cs typeface="Arial" pitchFamily="34" charset="0"/>
              </a:rPr>
              <a:t> for</a:t>
            </a:r>
            <a:r>
              <a:rPr lang="en-US" sz="1000" kern="1200" dirty="0" smtClean="0">
                <a:solidFill>
                  <a:schemeClr val="tx1"/>
                </a:solidFill>
                <a:latin typeface="Arial" pitchFamily="34" charset="0"/>
                <a:ea typeface="+mn-ea"/>
                <a:cs typeface="Arial" pitchFamily="34" charset="0"/>
              </a:rPr>
              <a:t> plan sponsors</a:t>
            </a:r>
            <a:r>
              <a:rPr lang="en-US" sz="1000" kern="1200" baseline="0" dirty="0" smtClean="0">
                <a:solidFill>
                  <a:schemeClr val="tx1"/>
                </a:solidFill>
                <a:latin typeface="Arial" pitchFamily="34" charset="0"/>
                <a:ea typeface="+mn-ea"/>
                <a:cs typeface="Arial" pitchFamily="34" charset="0"/>
              </a:rPr>
              <a:t> to </a:t>
            </a:r>
            <a:r>
              <a:rPr lang="en-US" sz="1000" kern="1200" dirty="0" smtClean="0">
                <a:solidFill>
                  <a:schemeClr val="tx1"/>
                </a:solidFill>
                <a:latin typeface="Arial" pitchFamily="34" charset="0"/>
                <a:ea typeface="+mn-ea"/>
                <a:cs typeface="Arial" pitchFamily="34" charset="0"/>
              </a:rPr>
              <a:t>engage in</a:t>
            </a:r>
            <a:r>
              <a:rPr lang="en-US" sz="1000" kern="1200" baseline="0" dirty="0" smtClean="0">
                <a:solidFill>
                  <a:schemeClr val="tx1"/>
                </a:solidFill>
                <a:latin typeface="Arial" pitchFamily="34" charset="0"/>
                <a:ea typeface="+mn-ea"/>
                <a:cs typeface="Arial" pitchFamily="34" charset="0"/>
              </a:rPr>
              <a:t> the</a:t>
            </a:r>
            <a:r>
              <a:rPr lang="en-US" sz="1000" kern="1200" dirty="0" smtClean="0">
                <a:solidFill>
                  <a:schemeClr val="tx1"/>
                </a:solidFill>
                <a:latin typeface="Arial" pitchFamily="34" charset="0"/>
                <a:ea typeface="+mn-ea"/>
                <a:cs typeface="Arial" pitchFamily="34" charset="0"/>
              </a:rPr>
              <a:t> implementation process, and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latin typeface="Arial" pitchFamily="34" charset="0"/>
                <a:ea typeface="+mn-ea"/>
                <a:cs typeface="Arial" pitchFamily="34" charset="0"/>
              </a:rPr>
              <a:t>  provides a</a:t>
            </a:r>
            <a:r>
              <a:rPr lang="en-US" sz="1000" kern="1200" baseline="0" dirty="0" smtClean="0">
                <a:solidFill>
                  <a:schemeClr val="tx1"/>
                </a:solidFill>
                <a:latin typeface="Arial" pitchFamily="34" charset="0"/>
                <a:ea typeface="+mn-ea"/>
                <a:cs typeface="Arial" pitchFamily="34" charset="0"/>
              </a:rPr>
              <a:t> </a:t>
            </a:r>
            <a:r>
              <a:rPr lang="en-US" sz="1000" kern="1200" dirty="0" smtClean="0">
                <a:solidFill>
                  <a:schemeClr val="tx1"/>
                </a:solidFill>
                <a:latin typeface="Arial" pitchFamily="34" charset="0"/>
                <a:ea typeface="+mn-ea"/>
                <a:cs typeface="Arial" pitchFamily="34" charset="0"/>
              </a:rPr>
              <a:t>friendlier experience for the participant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Arial" pitchFamily="34" charset="0"/>
                <a:ea typeface="+mn-ea"/>
                <a:cs typeface="Arial" pitchFamily="34" charset="0"/>
              </a:rPr>
              <a:t>To whom is it being offered?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ea typeface="+mn-ea"/>
                <a:cs typeface="Arial" pitchFamily="34" charset="0"/>
              </a:rPr>
              <a:t>Plan sponsors are offered this process during</a:t>
            </a:r>
            <a:r>
              <a:rPr lang="en-US" sz="1000" kern="1200" baseline="0" dirty="0" smtClean="0">
                <a:solidFill>
                  <a:schemeClr val="tx1"/>
                </a:solidFill>
                <a:latin typeface="Arial" pitchFamily="34" charset="0"/>
                <a:ea typeface="+mn-ea"/>
                <a:cs typeface="Arial" pitchFamily="34" charset="0"/>
              </a:rPr>
              <a:t> a plan conversion onto the Great-West platform.  This process improves the implementation experience for the plan participant.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Arial" pitchFamily="34" charset="0"/>
                <a:ea typeface="+mn-ea"/>
                <a:cs typeface="Arial" pitchFamily="34" charset="0"/>
              </a:rPr>
              <a:t>What are the strategy, positioning and benefits?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Arial" pitchFamily="34" charset="0"/>
                <a:ea typeface="+mn-ea"/>
                <a:cs typeface="Arial" pitchFamily="34" charset="0"/>
              </a:rPr>
              <a:t>By making the Opt-out process more efficient for the plan sponsor, it</a:t>
            </a:r>
            <a:r>
              <a:rPr lang="en-US" sz="1000" kern="1200" baseline="0" dirty="0" smtClean="0">
                <a:solidFill>
                  <a:schemeClr val="tx1"/>
                </a:solidFill>
                <a:latin typeface="Arial" pitchFamily="34" charset="0"/>
                <a:ea typeface="+mn-ea"/>
                <a:cs typeface="Arial" pitchFamily="34" charset="0"/>
              </a:rPr>
              <a:t> becomes an </a:t>
            </a:r>
            <a:r>
              <a:rPr lang="en-US" sz="1000" kern="1200" dirty="0" smtClean="0">
                <a:solidFill>
                  <a:schemeClr val="tx1"/>
                </a:solidFill>
                <a:latin typeface="Arial" pitchFamily="34" charset="0"/>
                <a:ea typeface="+mn-ea"/>
                <a:cs typeface="Arial" pitchFamily="34" charset="0"/>
              </a:rPr>
              <a:t>attractive option during the sales process. The retention rate of participants that are enrolled in managed accounts is much greater than the retention rate of opt-in plans.  This initiative is designed to develop more opt-out business thereby increasing participation  in Advisory Services.  </a:t>
            </a:r>
            <a:endParaRPr lang="en-US" sz="1000"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Arial" pitchFamily="34" charset="0"/>
                <a:ea typeface="+mn-ea"/>
                <a:cs typeface="Arial" pitchFamily="34" charset="0"/>
              </a:rPr>
              <a:t>If we already offer an opt-out solution, why was there a need for change?  </a:t>
            </a:r>
          </a:p>
          <a:p>
            <a:endParaRPr lang="en-US" sz="1200" kern="1200" dirty="0" smtClean="0">
              <a:solidFill>
                <a:schemeClr val="tx1"/>
              </a:solidFill>
              <a:latin typeface="Arial" pitchFamily="34" charset="0"/>
              <a:ea typeface="+mn-ea"/>
              <a:cs typeface="Arial" pitchFamily="34" charset="0"/>
            </a:endParaRPr>
          </a:p>
          <a:p>
            <a:r>
              <a:rPr lang="en-US" sz="1200" kern="1200" dirty="0" smtClean="0">
                <a:solidFill>
                  <a:schemeClr val="tx1"/>
                </a:solidFill>
                <a:latin typeface="Arial" pitchFamily="34" charset="0"/>
                <a:ea typeface="+mn-ea"/>
                <a:cs typeface="Arial" pitchFamily="34" charset="0"/>
              </a:rPr>
              <a:t>The feedback we received concerning</a:t>
            </a:r>
            <a:r>
              <a:rPr lang="en-US" sz="1200" kern="1200" baseline="0" dirty="0" smtClean="0">
                <a:solidFill>
                  <a:schemeClr val="tx1"/>
                </a:solidFill>
                <a:latin typeface="Arial" pitchFamily="34" charset="0"/>
                <a:ea typeface="+mn-ea"/>
                <a:cs typeface="Arial" pitchFamily="34" charset="0"/>
              </a:rPr>
              <a:t> the </a:t>
            </a:r>
            <a:r>
              <a:rPr lang="en-US" sz="1200" kern="1200" dirty="0" smtClean="0">
                <a:solidFill>
                  <a:schemeClr val="tx1"/>
                </a:solidFill>
                <a:latin typeface="Arial" pitchFamily="34" charset="0"/>
                <a:ea typeface="+mn-ea"/>
                <a:cs typeface="Arial" pitchFamily="34" charset="0"/>
              </a:rPr>
              <a:t>current process is that the </a:t>
            </a:r>
            <a:r>
              <a:rPr lang="en-US" sz="1200" kern="1200" baseline="0" dirty="0" smtClean="0">
                <a:solidFill>
                  <a:schemeClr val="tx1"/>
                </a:solidFill>
                <a:latin typeface="Arial" pitchFamily="34" charset="0"/>
                <a:ea typeface="+mn-ea"/>
                <a:cs typeface="Arial" pitchFamily="34" charset="0"/>
              </a:rPr>
              <a:t>process is </a:t>
            </a:r>
            <a:r>
              <a:rPr lang="en-US" sz="1200" kern="1200" dirty="0" smtClean="0">
                <a:solidFill>
                  <a:schemeClr val="tx1"/>
                </a:solidFill>
                <a:latin typeface="Arial" pitchFamily="34" charset="0"/>
                <a:ea typeface="+mn-ea"/>
                <a:cs typeface="Arial" pitchFamily="34" charset="0"/>
              </a:rPr>
              <a:t>too confusing. Second, feedback</a:t>
            </a:r>
            <a:r>
              <a:rPr lang="en-US" sz="1200" kern="1200" baseline="0" dirty="0" smtClean="0">
                <a:solidFill>
                  <a:schemeClr val="tx1"/>
                </a:solidFill>
                <a:latin typeface="Arial" pitchFamily="34" charset="0"/>
                <a:ea typeface="+mn-ea"/>
                <a:cs typeface="Arial" pitchFamily="34" charset="0"/>
              </a:rPr>
              <a:t> indicated t</a:t>
            </a:r>
            <a:r>
              <a:rPr lang="en-US" sz="1200" kern="1200" dirty="0" smtClean="0">
                <a:solidFill>
                  <a:schemeClr val="tx1"/>
                </a:solidFill>
                <a:latin typeface="Arial" pitchFamily="34" charset="0"/>
                <a:ea typeface="+mn-ea"/>
                <a:cs typeface="Arial" pitchFamily="34" charset="0"/>
              </a:rPr>
              <a:t>he implementation process is too long and taxing on the plan sponsor.</a:t>
            </a:r>
            <a:r>
              <a:rPr lang="en-US" sz="1200" kern="1200" baseline="0" dirty="0" smtClean="0">
                <a:solidFill>
                  <a:schemeClr val="tx1"/>
                </a:solidFill>
                <a:latin typeface="Arial" pitchFamily="34" charset="0"/>
                <a:ea typeface="+mn-ea"/>
                <a:cs typeface="Arial" pitchFamily="34" charset="0"/>
              </a:rPr>
              <a:t> And third, better </a:t>
            </a:r>
            <a:r>
              <a:rPr lang="en-US" sz="1200" kern="1200" dirty="0" smtClean="0">
                <a:solidFill>
                  <a:schemeClr val="tx1"/>
                </a:solidFill>
                <a:latin typeface="Arial" pitchFamily="34" charset="0"/>
                <a:ea typeface="+mn-ea"/>
                <a:cs typeface="Arial" pitchFamily="34" charset="0"/>
              </a:rPr>
              <a:t>communication was needed.</a:t>
            </a:r>
          </a:p>
          <a:p>
            <a:endParaRPr lang="en-US" sz="1200" kern="1200" dirty="0" smtClean="0">
              <a:solidFill>
                <a:schemeClr val="tx1"/>
              </a:solidFill>
              <a:latin typeface="Arial" pitchFamily="34" charset="0"/>
              <a:ea typeface="+mn-ea"/>
              <a:cs typeface="Arial" pitchFamily="34" charset="0"/>
            </a:endParaRPr>
          </a:p>
          <a:p>
            <a:r>
              <a:rPr lang="en-US" sz="1200" kern="1200" dirty="0" smtClean="0">
                <a:solidFill>
                  <a:schemeClr val="tx1"/>
                </a:solidFill>
                <a:latin typeface="Arial" pitchFamily="34" charset="0"/>
                <a:ea typeface="+mn-ea"/>
                <a:cs typeface="Arial" pitchFamily="34" charset="0"/>
              </a:rPr>
              <a:t>The</a:t>
            </a:r>
            <a:r>
              <a:rPr lang="en-US" sz="1200" kern="1200" baseline="0" dirty="0" smtClean="0">
                <a:solidFill>
                  <a:schemeClr val="tx1"/>
                </a:solidFill>
                <a:latin typeface="Arial" pitchFamily="34" charset="0"/>
                <a:ea typeface="+mn-ea"/>
                <a:cs typeface="Arial" pitchFamily="34" charset="0"/>
              </a:rPr>
              <a:t> market has driven the simplification of the opt-out </a:t>
            </a:r>
            <a:r>
              <a:rPr lang="en-US" sz="1200" kern="1200" dirty="0" smtClean="0">
                <a:solidFill>
                  <a:schemeClr val="tx1"/>
                </a:solidFill>
                <a:latin typeface="Arial" pitchFamily="34" charset="0"/>
                <a:ea typeface="+mn-ea"/>
                <a:cs typeface="Arial" pitchFamily="34" charset="0"/>
              </a:rPr>
              <a:t>process, including the need to improve the participant experience.  </a:t>
            </a:r>
          </a:p>
          <a:p>
            <a:endParaRPr lang="en-US" sz="1200" kern="1200" dirty="0" smtClean="0">
              <a:solidFill>
                <a:schemeClr val="tx1"/>
              </a:solidFill>
              <a:latin typeface="Arial" pitchFamily="34" charset="0"/>
              <a:ea typeface="+mn-ea"/>
              <a:cs typeface="Arial" pitchFamily="34" charset="0"/>
            </a:endParaRPr>
          </a:p>
          <a:p>
            <a:r>
              <a:rPr lang="en-US" sz="1200" kern="1200" dirty="0" smtClean="0">
                <a:solidFill>
                  <a:schemeClr val="tx1"/>
                </a:solidFill>
                <a:latin typeface="Arial" pitchFamily="34" charset="0"/>
                <a:ea typeface="+mn-ea"/>
                <a:cs typeface="Arial" pitchFamily="34" charset="0"/>
              </a:rPr>
              <a:t>The</a:t>
            </a:r>
            <a:r>
              <a:rPr lang="en-US" sz="1200" kern="1200" baseline="0" dirty="0" smtClean="0">
                <a:solidFill>
                  <a:schemeClr val="tx1"/>
                </a:solidFill>
                <a:latin typeface="Arial" pitchFamily="34" charset="0"/>
                <a:ea typeface="+mn-ea"/>
                <a:cs typeface="Arial" pitchFamily="34" charset="0"/>
              </a:rPr>
              <a:t> new process</a:t>
            </a:r>
            <a:r>
              <a:rPr lang="en-US" sz="1200" kern="1200" dirty="0" smtClean="0">
                <a:solidFill>
                  <a:schemeClr val="tx1"/>
                </a:solidFill>
                <a:latin typeface="Arial" pitchFamily="34" charset="0"/>
                <a:ea typeface="+mn-ea"/>
                <a:cs typeface="Arial" pitchFamily="34" charset="0"/>
              </a:rPr>
              <a:t> is directly integrated with the overall plan conversion process to shorten the implementation timeline and provide a preview of advice being offered through the managed accounts process.</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Following up on the need for change, we evaluated the current Opt-out process and compared it with Maxim Life Time Allocation </a:t>
            </a:r>
            <a:r>
              <a:rPr lang="en-US" sz="1100" kern="1200" smtClean="0">
                <a:solidFill>
                  <a:schemeClr val="tx1"/>
                </a:solidFill>
                <a:latin typeface="Arial" pitchFamily="34" charset="0"/>
                <a:ea typeface="+mn-ea"/>
                <a:cs typeface="Arial" pitchFamily="34" charset="0"/>
              </a:rPr>
              <a:t>Series</a:t>
            </a:r>
            <a:r>
              <a:rPr lang="en-US" sz="900" kern="1200" smtClean="0">
                <a:solidFill>
                  <a:schemeClr val="tx1"/>
                </a:solidFill>
                <a:latin typeface="+mn-lt"/>
                <a:ea typeface="+mn-ea"/>
                <a:cs typeface="+mn-cs"/>
              </a:rPr>
              <a:t>®</a:t>
            </a:r>
            <a:r>
              <a:rPr lang="en-US" sz="1100" kern="120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or MLAAS,</a:t>
            </a:r>
            <a:r>
              <a:rPr lang="en-US" sz="1100" i="1" kern="120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and Target-Date Fund implementation. Our goal was to assess whether the</a:t>
            </a:r>
            <a:r>
              <a:rPr lang="en-US" sz="1100" kern="1200" baseline="0" dirty="0" smtClean="0">
                <a:solidFill>
                  <a:schemeClr val="tx1"/>
                </a:solidFill>
                <a:latin typeface="Arial" pitchFamily="34" charset="0"/>
                <a:ea typeface="+mn-ea"/>
                <a:cs typeface="Arial" pitchFamily="34" charset="0"/>
              </a:rPr>
              <a:t> current process</a:t>
            </a:r>
            <a:r>
              <a:rPr lang="en-US" sz="1100" kern="1200" dirty="0" smtClean="0">
                <a:solidFill>
                  <a:schemeClr val="tx1"/>
                </a:solidFill>
                <a:latin typeface="Arial" pitchFamily="34" charset="0"/>
                <a:ea typeface="+mn-ea"/>
                <a:cs typeface="Arial" pitchFamily="34" charset="0"/>
              </a:rPr>
              <a:t> optimally positions our services for plan sponsors, and appeals</a:t>
            </a:r>
            <a:r>
              <a:rPr lang="en-US" sz="1100" kern="1200" baseline="0" dirty="0" smtClean="0">
                <a:solidFill>
                  <a:schemeClr val="tx1"/>
                </a:solidFill>
                <a:latin typeface="Arial" pitchFamily="34" charset="0"/>
                <a:ea typeface="+mn-ea"/>
                <a:cs typeface="Arial" pitchFamily="34" charset="0"/>
              </a:rPr>
              <a:t> to or engages the</a:t>
            </a:r>
            <a:r>
              <a:rPr lang="en-US" sz="1100" kern="1200" dirty="0" smtClean="0">
                <a:solidFill>
                  <a:schemeClr val="tx1"/>
                </a:solidFill>
                <a:latin typeface="Arial" pitchFamily="34" charset="0"/>
                <a:ea typeface="+mn-ea"/>
                <a:cs typeface="Arial" pitchFamily="34" charset="0"/>
              </a:rPr>
              <a:t> plan participants. </a:t>
            </a:r>
          </a:p>
          <a:p>
            <a:endParaRPr lang="en-US" sz="1100" kern="1200" dirty="0" smtClean="0">
              <a:solidFill>
                <a:schemeClr val="tx1"/>
              </a:solidFill>
              <a:latin typeface="Arial" pitchFamily="34" charset="0"/>
              <a:ea typeface="+mn-ea"/>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Additionally,</a:t>
            </a:r>
            <a:r>
              <a:rPr lang="en-US" sz="1100" kern="1200" baseline="0" dirty="0" smtClean="0">
                <a:solidFill>
                  <a:schemeClr val="tx1"/>
                </a:solidFill>
                <a:latin typeface="Arial" pitchFamily="34" charset="0"/>
                <a:ea typeface="+mn-ea"/>
                <a:cs typeface="Arial" pitchFamily="34" charset="0"/>
              </a:rPr>
              <a:t> in t</a:t>
            </a:r>
            <a:r>
              <a:rPr lang="en-US" sz="1100" kern="1200" dirty="0" smtClean="0">
                <a:solidFill>
                  <a:schemeClr val="tx1"/>
                </a:solidFill>
                <a:latin typeface="Arial" pitchFamily="34" charset="0"/>
                <a:ea typeface="+mn-ea"/>
                <a:cs typeface="Arial" pitchFamily="34" charset="0"/>
              </a:rPr>
              <a:t>he</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expanding regulatory environment, investment advice will continue to grow in importance</a:t>
            </a:r>
            <a:r>
              <a:rPr lang="en-US" sz="1100" b="1" kern="1200" dirty="0" smtClean="0">
                <a:solidFill>
                  <a:schemeClr val="tx1"/>
                </a:solidFill>
                <a:latin typeface="Arial" pitchFamily="34" charset="0"/>
                <a:ea typeface="+mn-ea"/>
                <a:cs typeface="Arial" pitchFamily="34" charset="0"/>
              </a:rPr>
              <a:t>. </a:t>
            </a:r>
            <a:r>
              <a:rPr lang="en-US" b="0" dirty="0" smtClean="0"/>
              <a:t>Continued </a:t>
            </a:r>
            <a:r>
              <a:rPr lang="en-US" b="0" dirty="0" smtClean="0">
                <a:solidFill>
                  <a:srgbClr val="FF0000"/>
                </a:solidFill>
              </a:rPr>
              <a:t>expanding regulatory environment</a:t>
            </a:r>
            <a:r>
              <a:rPr lang="en-US" b="0" dirty="0" smtClean="0"/>
              <a:t> will support the need and encourage (if not mandate) the existence and availability of such services.</a:t>
            </a:r>
            <a:endParaRPr lang="en-US" sz="1100" kern="1200" dirty="0" smtClean="0">
              <a:solidFill>
                <a:schemeClr val="tx1"/>
              </a:solidFill>
              <a:latin typeface="Arial" pitchFamily="34" charset="0"/>
              <a:ea typeface="+mn-ea"/>
              <a:cs typeface="Arial" pitchFamily="34" charset="0"/>
            </a:endParaRPr>
          </a:p>
          <a:p>
            <a:endParaRPr lang="en-US" sz="1100" kern="1200" dirty="0" smtClean="0">
              <a:solidFill>
                <a:schemeClr val="tx1"/>
              </a:solidFill>
              <a:latin typeface="Arial" pitchFamily="34" charset="0"/>
              <a:ea typeface="+mn-ea"/>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ea typeface="Times New Roman"/>
                <a:cs typeface="Arial" pitchFamily="34" charset="0"/>
              </a:rPr>
              <a:t>The Managed Accounts </a:t>
            </a:r>
            <a:r>
              <a:rPr lang="en-US" dirty="0" smtClean="0"/>
              <a:t>Service is highly valued by participants and plan sponsors as the industry shifts to an outcome-based </a:t>
            </a:r>
            <a:r>
              <a:rPr lang="en-US" b="0" dirty="0" smtClean="0">
                <a:solidFill>
                  <a:srgbClr val="FF0000"/>
                </a:solidFill>
              </a:rPr>
              <a:t>Retirement Income focus.  </a:t>
            </a:r>
            <a:r>
              <a:rPr lang="en-US" sz="1100" kern="1200" dirty="0" smtClean="0">
                <a:solidFill>
                  <a:schemeClr val="tx1"/>
                </a:solidFill>
                <a:latin typeface="Arial" pitchFamily="34" charset="0"/>
                <a:ea typeface="+mn-ea"/>
                <a:cs typeface="Arial" pitchFamily="34" charset="0"/>
              </a:rPr>
              <a:t>The service attributes of manage accounts are highly valued by participants and plan sponsors.</a:t>
            </a:r>
            <a:endParaRPr lang="en-US" sz="11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pitchFamily="34" charset="0"/>
                <a:ea typeface="+mn-ea"/>
                <a:cs typeface="Arial" pitchFamily="34" charset="0"/>
              </a:rPr>
              <a:t>Given these needs for a change, what did we propose?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We proposed a solution to develop a streamlined and integrated process: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This process is designed to be less confusing for plan sponsors and participants</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The implementation into the managed account solution</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will be in tandem with the plan conversion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There will be enhanced communication to plan participants which will include a preview of advise</a:t>
            </a:r>
            <a:r>
              <a:rPr lang="en-US" sz="1100" kern="1200" baseline="0" dirty="0" smtClean="0">
                <a:solidFill>
                  <a:schemeClr val="tx1"/>
                </a:solidFill>
                <a:latin typeface="Arial" pitchFamily="34" charset="0"/>
                <a:ea typeface="+mn-ea"/>
                <a:cs typeface="Arial" pitchFamily="34" charset="0"/>
              </a:rPr>
              <a:t> to</a:t>
            </a:r>
            <a:r>
              <a:rPr lang="en-US" sz="1100" kern="1200" dirty="0" smtClean="0">
                <a:solidFill>
                  <a:schemeClr val="tx1"/>
                </a:solidFill>
                <a:latin typeface="Arial" pitchFamily="34" charset="0"/>
                <a:ea typeface="+mn-ea"/>
                <a:cs typeface="Arial" pitchFamily="34" charset="0"/>
              </a:rPr>
              <a:t> participants </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it will provide an improved participant experience at a lower price and encourage and revive plan sponsors and advisor interest in mapping to manage the accounts.</a:t>
            </a:r>
            <a:endParaRPr lang="en-US" sz="11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pitchFamily="34" charset="0"/>
                <a:ea typeface="+mn-ea"/>
                <a:cs typeface="Arial" pitchFamily="34" charset="0"/>
              </a:rPr>
              <a:t>It is important to note that we currently do not have SEC approval on the Re-Engineered Managed Account Opt-out Enrollment Process.</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In the summer of 2010,</a:t>
            </a:r>
            <a:r>
              <a:rPr lang="en-US" sz="1100" kern="1200" baseline="0" dirty="0" smtClean="0">
                <a:solidFill>
                  <a:schemeClr val="tx1"/>
                </a:solidFill>
                <a:latin typeface="Arial" pitchFamily="34" charset="0"/>
                <a:ea typeface="+mn-ea"/>
                <a:cs typeface="Arial" pitchFamily="34" charset="0"/>
              </a:rPr>
              <a:t> we</a:t>
            </a:r>
            <a:r>
              <a:rPr lang="en-US" sz="1100" kern="1200" dirty="0" smtClean="0">
                <a:solidFill>
                  <a:schemeClr val="tx1"/>
                </a:solidFill>
                <a:latin typeface="Arial" pitchFamily="34" charset="0"/>
                <a:ea typeface="+mn-ea"/>
                <a:cs typeface="Arial" pitchFamily="34" charset="0"/>
              </a:rPr>
              <a:t> engaged outside council to confer with the SEC and received a favorable response in June of 2011. This</a:t>
            </a:r>
            <a:r>
              <a:rPr lang="en-US" sz="1100" kern="1200" baseline="0" dirty="0" smtClean="0">
                <a:solidFill>
                  <a:schemeClr val="tx1"/>
                </a:solidFill>
                <a:latin typeface="Arial" pitchFamily="34" charset="0"/>
                <a:ea typeface="+mn-ea"/>
                <a:cs typeface="Arial" pitchFamily="34" charset="0"/>
              </a:rPr>
              <a:t> response </a:t>
            </a:r>
            <a:r>
              <a:rPr lang="en-US" sz="1100" kern="1200" dirty="0" smtClean="0">
                <a:solidFill>
                  <a:schemeClr val="tx1"/>
                </a:solidFill>
                <a:latin typeface="Arial" pitchFamily="34" charset="0"/>
                <a:ea typeface="+mn-ea"/>
                <a:cs typeface="Arial" pitchFamily="34" charset="0"/>
              </a:rPr>
              <a:t>allowed us to continue with a formal request, and in November of 2011 we filed a formal request, or a No-Action letter with the SEC.</a:t>
            </a:r>
            <a:r>
              <a:rPr lang="en-US" sz="1100" kern="1200" baseline="0" dirty="0" smtClean="0">
                <a:solidFill>
                  <a:schemeClr val="tx1"/>
                </a:solidFill>
                <a:latin typeface="Arial" pitchFamily="34" charset="0"/>
                <a:ea typeface="+mn-ea"/>
                <a:cs typeface="Arial" pitchFamily="34" charset="0"/>
              </a:rPr>
              <a:t> C</a:t>
            </a:r>
            <a:r>
              <a:rPr lang="en-US" sz="1100" kern="1200" dirty="0" smtClean="0">
                <a:solidFill>
                  <a:schemeClr val="tx1"/>
                </a:solidFill>
                <a:latin typeface="Arial" pitchFamily="34" charset="0"/>
                <a:ea typeface="+mn-ea"/>
                <a:cs typeface="Arial" pitchFamily="34" charset="0"/>
              </a:rPr>
              <a:t>urrently it is pending review. </a:t>
            </a:r>
          </a:p>
          <a:p>
            <a:endParaRPr lang="en-US" sz="1100" b="1"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This is a groundbreaking request with the SEC, and if approved, will allow us to promote our Opt-out processes compliant with SEC regulations. </a:t>
            </a:r>
            <a:endParaRPr lang="en-US" sz="11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0" indent="-457200" defTabSz="912813" rtl="0" eaLnBrk="0" fontAlgn="base" latinLnBrk="0" hangingPunct="0">
              <a:lnSpc>
                <a:spcPct val="100000"/>
              </a:lnSpc>
              <a:spcBef>
                <a:spcPct val="20000"/>
              </a:spcBef>
              <a:spcAft>
                <a:spcPct val="0"/>
              </a:spcAft>
              <a:buClrTx/>
              <a:buSzTx/>
              <a:buFontTx/>
              <a:buNone/>
              <a:tabLst/>
              <a:defRPr/>
            </a:pPr>
            <a:r>
              <a:rPr kumimoji="0" lang="en-US" sz="1200" b="0" i="0" u="none" strike="noStrike" kern="0" cap="none" spc="0" normalizeH="0" baseline="0" noProof="0" dirty="0" smtClean="0">
                <a:ln>
                  <a:noFill/>
                </a:ln>
                <a:solidFill>
                  <a:srgbClr val="292929"/>
                </a:solidFill>
                <a:effectLst/>
                <a:uLnTx/>
                <a:uFillTx/>
                <a:latin typeface="Arial" pitchFamily="34" charset="0"/>
                <a:cs typeface="Arial" pitchFamily="34" charset="0"/>
              </a:rPr>
              <a:t>Identify</a:t>
            </a:r>
            <a:r>
              <a:rPr kumimoji="0" lang="en-US" sz="1200" b="0" i="0" u="none" strike="noStrike" kern="0" cap="none" spc="0" normalizeH="0" noProof="0" dirty="0" smtClean="0">
                <a:ln>
                  <a:noFill/>
                </a:ln>
                <a:solidFill>
                  <a:srgbClr val="292929"/>
                </a:solidFill>
                <a:effectLst/>
                <a:uLnTx/>
                <a:uFillTx/>
                <a:latin typeface="Arial" pitchFamily="34" charset="0"/>
                <a:cs typeface="Arial" pitchFamily="34" charset="0"/>
              </a:rPr>
              <a:t> the Benefits </a:t>
            </a:r>
            <a:r>
              <a:rPr lang="en-US" sz="1200" b="0" kern="0" dirty="0" smtClean="0">
                <a:solidFill>
                  <a:srgbClr val="292929"/>
                </a:solidFill>
                <a:latin typeface="Arial" pitchFamily="34" charset="0"/>
                <a:cs typeface="Arial" pitchFamily="34" charset="0"/>
              </a:rPr>
              <a:t>of</a:t>
            </a:r>
            <a:r>
              <a:rPr kumimoji="0" lang="en-US" sz="1200" b="0" i="0" u="none" strike="noStrike" kern="0" cap="none" spc="0" normalizeH="0" noProof="0" dirty="0" smtClean="0">
                <a:ln>
                  <a:noFill/>
                </a:ln>
                <a:solidFill>
                  <a:srgbClr val="292929"/>
                </a:solidFill>
                <a:effectLst/>
                <a:uLnTx/>
                <a:uFillTx/>
                <a:latin typeface="Arial" pitchFamily="34" charset="0"/>
                <a:cs typeface="Arial" pitchFamily="34" charset="0"/>
              </a:rPr>
              <a:t> the Re-Engineered Managed Accounts Opt-Out Enrollment Process by dragging the phrases on the left to the Benefits </a:t>
            </a:r>
            <a:r>
              <a:rPr lang="en-US" sz="1200" b="0" kern="0" dirty="0" smtClean="0">
                <a:solidFill>
                  <a:srgbClr val="292929"/>
                </a:solidFill>
                <a:latin typeface="Arial" pitchFamily="34" charset="0"/>
                <a:cs typeface="Arial" pitchFamily="34" charset="0"/>
              </a:rPr>
              <a:t>box</a:t>
            </a:r>
            <a:r>
              <a:rPr kumimoji="0" lang="en-US" sz="1200" b="0" i="0" u="none" strike="noStrike" kern="0" cap="none" spc="0" normalizeH="0" baseline="0" noProof="0" dirty="0" smtClean="0">
                <a:ln>
                  <a:noFill/>
                </a:ln>
                <a:solidFill>
                  <a:srgbClr val="292929"/>
                </a:solidFill>
                <a:effectLst/>
                <a:uLnTx/>
                <a:uFillTx/>
                <a:latin typeface="Arial" pitchFamily="34" charset="0"/>
                <a:cs typeface="Arial" pitchFamily="34" charset="0"/>
              </a:rPr>
              <a:t> on the right.</a:t>
            </a:r>
          </a:p>
        </p:txBody>
      </p:sp>
      <p:sp>
        <p:nvSpPr>
          <p:cNvPr id="4" name="Slide Number Placeholder 3"/>
          <p:cNvSpPr>
            <a:spLocks noGrp="1"/>
          </p:cNvSpPr>
          <p:nvPr>
            <p:ph type="sldNum" sz="quarter" idx="10"/>
          </p:nvPr>
        </p:nvSpPr>
        <p:spPr/>
        <p:txBody>
          <a:bodyPr/>
          <a:lstStyle/>
          <a:p>
            <a:fld id="{32337D98-E66E-4723-9B53-EECD869B78D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latin typeface="Arial" pitchFamily="34" charset="0"/>
                <a:cs typeface="Arial" pitchFamily="34" charset="0"/>
              </a:rPr>
              <a:t>Narration</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N</a:t>
            </a:r>
            <a:r>
              <a:rPr lang="en-US" sz="1000" dirty="0" smtClean="0">
                <a:latin typeface="Arial" pitchFamily="34" charset="0"/>
                <a:cs typeface="Arial" pitchFamily="34" charset="0"/>
              </a:rPr>
              <a:t>ext Steps</a:t>
            </a:r>
          </a:p>
          <a:p>
            <a:pPr lvl="1">
              <a:buNone/>
            </a:pPr>
            <a:r>
              <a:rPr lang="en-US" sz="1000" dirty="0" smtClean="0">
                <a:latin typeface="Arial" pitchFamily="34" charset="0"/>
                <a:cs typeface="Arial" pitchFamily="34" charset="0"/>
              </a:rPr>
              <a:t>Look for more information in:</a:t>
            </a:r>
          </a:p>
          <a:p>
            <a:pPr lvl="2"/>
            <a:r>
              <a:rPr lang="en-US" sz="1000" dirty="0" smtClean="0">
                <a:latin typeface="Arial" pitchFamily="34" charset="0"/>
                <a:cs typeface="Arial" pitchFamily="34" charset="0"/>
              </a:rPr>
              <a:t>Team meetings</a:t>
            </a:r>
          </a:p>
          <a:p>
            <a:pPr lvl="2"/>
            <a:r>
              <a:rPr lang="en-US" sz="1000" dirty="0" smtClean="0">
                <a:latin typeface="Arial" pitchFamily="34" charset="0"/>
                <a:cs typeface="Arial" pitchFamily="34" charset="0"/>
              </a:rPr>
              <a:t>Detailed sales tips</a:t>
            </a:r>
          </a:p>
          <a:p>
            <a:pPr lvl="2"/>
            <a:r>
              <a:rPr lang="en-US" sz="1000" dirty="0" smtClean="0">
                <a:latin typeface="Arial" pitchFamily="34" charset="0"/>
                <a:cs typeface="Arial" pitchFamily="34" charset="0"/>
              </a:rPr>
              <a:t>Procedural changes</a:t>
            </a:r>
          </a:p>
          <a:p>
            <a:pPr>
              <a:buNone/>
            </a:pPr>
            <a:endParaRPr lang="en-US" sz="1000" dirty="0" smtClean="0">
              <a:latin typeface="Arial" pitchFamily="34" charset="0"/>
              <a:cs typeface="Arial" pitchFamily="34" charset="0"/>
            </a:endParaRPr>
          </a:p>
          <a:p>
            <a:pPr>
              <a:buNone/>
            </a:pPr>
            <a:r>
              <a:rPr lang="en-US" sz="1000" dirty="0" smtClean="0">
                <a:latin typeface="Arial" pitchFamily="34" charset="0"/>
                <a:cs typeface="Arial" pitchFamily="34" charset="0"/>
              </a:rPr>
              <a:t>Resources</a:t>
            </a:r>
          </a:p>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smtClean="0">
                <a:latin typeface="Arial" pitchFamily="34" charset="0"/>
                <a:cs typeface="Arial" pitchFamily="34" charset="0"/>
              </a:rPr>
              <a:t>Now that you have completed this course, you should be able to demonstrate the following objectives: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aseline="0" dirty="0" smtClean="0">
                <a:latin typeface="Arial" pitchFamily="34" charset="0"/>
                <a:cs typeface="Arial" pitchFamily="34" charset="0"/>
              </a:rPr>
              <a:t>(Don’t need to read the objectives. Participant can read on their own)</a:t>
            </a:r>
            <a:endParaRPr lang="en-US" sz="1100" dirty="0" smtClean="0">
              <a:latin typeface="Arial" pitchFamily="34" charset="0"/>
              <a:cs typeface="Arial" pitchFamily="34" charset="0"/>
            </a:endParaRPr>
          </a:p>
          <a:p>
            <a:pPr lvl="1">
              <a:buFont typeface="Arial" pitchFamily="34" charset="0"/>
              <a:buChar char="•"/>
            </a:pPr>
            <a:endParaRPr lang="en-US" sz="1100" dirty="0" smtClean="0">
              <a:latin typeface="Arial" pitchFamily="34" charset="0"/>
              <a:cs typeface="Arial" pitchFamily="34" charset="0"/>
            </a:endParaRPr>
          </a:p>
          <a:p>
            <a:pPr lvl="1">
              <a:buFont typeface="Arial" pitchFamily="34" charset="0"/>
              <a:buNone/>
            </a:pPr>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600"/>
              </a:spcBef>
              <a:buNone/>
            </a:pPr>
            <a:r>
              <a:rPr lang="en-US" b="1" dirty="0" smtClean="0"/>
              <a:t>This course includes a knowledge assessment. </a:t>
            </a:r>
          </a:p>
          <a:p>
            <a:pPr>
              <a:spcBef>
                <a:spcPts val="600"/>
              </a:spcBef>
              <a:buNone/>
            </a:pPr>
            <a:endParaRPr lang="en-US" b="1" dirty="0" smtClean="0"/>
          </a:p>
          <a:p>
            <a:pPr lvl="1">
              <a:spcBef>
                <a:spcPts val="600"/>
              </a:spcBef>
              <a:buFont typeface="Arial" pitchFamily="34" charset="0"/>
              <a:buChar char="•"/>
            </a:pPr>
            <a:r>
              <a:rPr lang="en-US" dirty="0" smtClean="0"/>
              <a:t> You must score 100% to receive a “Complete” status on your TMS training</a:t>
            </a:r>
            <a:br>
              <a:rPr lang="en-US" dirty="0" smtClean="0"/>
            </a:br>
            <a:r>
              <a:rPr lang="en-US" dirty="0" smtClean="0"/>
              <a:t>   transcript.  </a:t>
            </a:r>
          </a:p>
          <a:p>
            <a:pPr lvl="1">
              <a:spcBef>
                <a:spcPts val="600"/>
              </a:spcBef>
              <a:buFont typeface="Arial" pitchFamily="34" charset="0"/>
              <a:buChar char="•"/>
            </a:pPr>
            <a:r>
              <a:rPr lang="en-US" dirty="0" smtClean="0"/>
              <a:t> You may take the assessment as many times as necessary to achieve 100%.</a:t>
            </a:r>
          </a:p>
          <a:p>
            <a:pPr lvl="1">
              <a:spcBef>
                <a:spcPts val="600"/>
              </a:spcBef>
              <a:buFont typeface="Arial" pitchFamily="34" charset="0"/>
              <a:buChar char="•"/>
            </a:pPr>
            <a:r>
              <a:rPr lang="en-US" dirty="0" smtClean="0"/>
              <a:t> The knowledge assessment has 10 questions.</a:t>
            </a:r>
          </a:p>
          <a:p>
            <a:endParaRPr lang="en-US" sz="1100" dirty="0" smtClean="0"/>
          </a:p>
          <a:p>
            <a:r>
              <a:rPr lang="en-US" sz="1100" dirty="0" smtClean="0"/>
              <a:t>Click Next to begin the assessment.</a:t>
            </a:r>
            <a:endParaRPr lang="en-US" sz="1100"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pitchFamily="34" charset="0"/>
                <a:ea typeface="+mn-ea"/>
                <a:cs typeface="Arial" pitchFamily="34" charset="0"/>
              </a:rPr>
              <a:t>The</a:t>
            </a:r>
            <a:r>
              <a:rPr lang="en-US" sz="1200" kern="1200" baseline="0" dirty="0" smtClean="0">
                <a:solidFill>
                  <a:schemeClr val="tx1"/>
                </a:solidFill>
                <a:latin typeface="Arial" pitchFamily="34" charset="0"/>
                <a:ea typeface="+mn-ea"/>
                <a:cs typeface="Arial" pitchFamily="34" charset="0"/>
              </a:rPr>
              <a:t> new process</a:t>
            </a:r>
            <a:r>
              <a:rPr lang="en-US" sz="1200" kern="1200" dirty="0" smtClean="0">
                <a:solidFill>
                  <a:schemeClr val="tx1"/>
                </a:solidFill>
                <a:latin typeface="Arial" pitchFamily="34" charset="0"/>
                <a:ea typeface="+mn-ea"/>
                <a:cs typeface="Arial" pitchFamily="34" charset="0"/>
              </a:rPr>
              <a:t> is directly integrated with the overall plan conversion process to shorten the implementation timeline and provide a preview of advice being offered through the managed accounts process.</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The purpose of this course is to give an overview of the Advised Assets Group (AAG) Advisory Services Retirement Readiness Products and Services Enhancements and the Re-Engineered Managed Account Opt-Out Enrollment Process and explain why it is important to plan sponsors, participants, and your team</a:t>
            </a:r>
            <a:endParaRPr lang="en-US"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end of this course, you should be able to:</a:t>
            </a:r>
          </a:p>
          <a:p>
            <a:pPr lvl="1">
              <a:buFont typeface="Arial" pitchFamily="34" charset="0"/>
              <a:buChar char="•"/>
            </a:pPr>
            <a:endParaRPr lang="en-US" dirty="0" smtClean="0"/>
          </a:p>
          <a:p>
            <a:pPr lvl="1" indent="117475">
              <a:lnSpc>
                <a:spcPts val="2800"/>
              </a:lnSpc>
              <a:buFont typeface="Arial" pitchFamily="34" charset="0"/>
              <a:buChar char="•"/>
            </a:pPr>
            <a:r>
              <a:rPr lang="en-US" dirty="0" smtClean="0"/>
              <a:t> Define Advisory Services</a:t>
            </a:r>
          </a:p>
          <a:p>
            <a:pPr lvl="1" indent="117475">
              <a:lnSpc>
                <a:spcPts val="2800"/>
              </a:lnSpc>
              <a:buFont typeface="Arial" pitchFamily="34" charset="0"/>
              <a:buChar char="•"/>
            </a:pPr>
            <a:r>
              <a:rPr lang="en-US" baseline="0" dirty="0" smtClean="0"/>
              <a:t> </a:t>
            </a:r>
            <a:r>
              <a:rPr lang="en-US" dirty="0" smtClean="0"/>
              <a:t>Explain the </a:t>
            </a:r>
            <a:r>
              <a:rPr lang="en-US" dirty="0" smtClean="0">
                <a:cs typeface="Arial" pitchFamily="34" charset="0"/>
              </a:rPr>
              <a:t>Advisory Services Retirement Readiness Products and Services Enhancements</a:t>
            </a:r>
            <a:endParaRPr lang="en-US" dirty="0" smtClean="0">
              <a:cs typeface="+mn-cs"/>
            </a:endParaRPr>
          </a:p>
          <a:p>
            <a:pPr lvl="1" indent="117475">
              <a:lnSpc>
                <a:spcPts val="2800"/>
              </a:lnSpc>
              <a:buFont typeface="Arial" pitchFamily="34" charset="0"/>
              <a:buChar char="•"/>
            </a:pPr>
            <a:r>
              <a:rPr lang="en-US" baseline="0" dirty="0" smtClean="0">
                <a:cs typeface="+mn-cs"/>
              </a:rPr>
              <a:t> </a:t>
            </a:r>
            <a:r>
              <a:rPr lang="en-US" dirty="0" smtClean="0"/>
              <a:t>Describe the strategy, positioning, and value of the </a:t>
            </a:r>
            <a:r>
              <a:rPr lang="en-US" dirty="0" smtClean="0">
                <a:cs typeface="Arial" pitchFamily="34" charset="0"/>
              </a:rPr>
              <a:t>Advisory Services Retirement Readiness Products and Services Enhancements</a:t>
            </a:r>
            <a:r>
              <a:rPr lang="en-US" dirty="0" smtClean="0"/>
              <a:t> components </a:t>
            </a:r>
          </a:p>
          <a:p>
            <a:pPr lvl="1" indent="117475">
              <a:lnSpc>
                <a:spcPts val="2800"/>
              </a:lnSpc>
              <a:buFont typeface="Arial" pitchFamily="34" charset="0"/>
              <a:buChar char="•"/>
            </a:pPr>
            <a:r>
              <a:rPr lang="en-US" baseline="0" dirty="0" smtClean="0"/>
              <a:t> </a:t>
            </a:r>
            <a:r>
              <a:rPr lang="en-US" dirty="0" smtClean="0"/>
              <a:t>Explain the roles and responsibilities associated with this initiative</a:t>
            </a:r>
          </a:p>
          <a:p>
            <a:pPr lvl="1" indent="117475">
              <a:lnSpc>
                <a:spcPts val="2800"/>
              </a:lnSpc>
              <a:buFont typeface="Arial" pitchFamily="34" charset="0"/>
              <a:buChar char="•"/>
            </a:pPr>
            <a:r>
              <a:rPr lang="en-US" dirty="0" smtClean="0"/>
              <a:t> Define the Re-Engineered Managed Account Opt-Out Enrollment Process</a:t>
            </a:r>
          </a:p>
          <a:p>
            <a:pPr lvl="1" indent="117475">
              <a:lnSpc>
                <a:spcPts val="2800"/>
              </a:lnSpc>
              <a:buFont typeface="Arial" pitchFamily="34" charset="0"/>
              <a:buChar char="•"/>
            </a:pPr>
            <a:r>
              <a:rPr lang="en-US" baseline="0" dirty="0" smtClean="0"/>
              <a:t> </a:t>
            </a:r>
            <a:r>
              <a:rPr lang="en-US" dirty="0" smtClean="0"/>
              <a:t>Describe the strategy, positioning, and value of the Re-Engineered Managed Account Opt-Out Enrollment Process</a:t>
            </a:r>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1" hangingPunct="1">
              <a:buFont typeface="Arial" pitchFamily="34" charset="0"/>
              <a:buNone/>
            </a:pPr>
            <a:r>
              <a:rPr lang="en-US" sz="1100" dirty="0" smtClean="0">
                <a:latin typeface="Arial" pitchFamily="34" charset="0"/>
                <a:cs typeface="Arial" pitchFamily="34" charset="0"/>
              </a:rPr>
              <a:t>The </a:t>
            </a:r>
            <a:r>
              <a:rPr lang="en-US" sz="1100" dirty="0" smtClean="0">
                <a:cs typeface="Arial" pitchFamily="34" charset="0"/>
              </a:rPr>
              <a:t>Advisory Services Retirement Readiness Products and Services Enhancements and the Re-Engineered Managed Account Opt-Out Enrollment Process have been driven by the 2</a:t>
            </a:r>
            <a:r>
              <a:rPr lang="en-US" sz="1100" baseline="30000" dirty="0" smtClean="0">
                <a:cs typeface="Arial" pitchFamily="34" charset="0"/>
              </a:rPr>
              <a:t>nd</a:t>
            </a:r>
            <a:r>
              <a:rPr lang="en-US" sz="1100" dirty="0" smtClean="0">
                <a:cs typeface="Arial" pitchFamily="34" charset="0"/>
              </a:rPr>
              <a:t> Century</a:t>
            </a:r>
            <a:r>
              <a:rPr lang="en-US" sz="1100" baseline="0" dirty="0" smtClean="0">
                <a:cs typeface="Arial" pitchFamily="34" charset="0"/>
              </a:rPr>
              <a:t> initiative AUA to AUM, or Assets Under Administration to Assets Under Management.</a:t>
            </a:r>
            <a:endParaRPr lang="en-US" sz="1100" dirty="0" smtClean="0">
              <a:latin typeface="Arial" pitchFamily="34" charset="0"/>
              <a:cs typeface="Arial" pitchFamily="34" charset="0"/>
            </a:endParaRPr>
          </a:p>
          <a:p>
            <a:pPr algn="l" eaLnBrk="1" hangingPunct="1">
              <a:buFont typeface="Arial" pitchFamily="34" charset="0"/>
              <a:buNone/>
            </a:pPr>
            <a:endParaRPr lang="en-US" sz="1100" dirty="0" smtClean="0">
              <a:latin typeface="Arial" pitchFamily="34" charset="0"/>
              <a:cs typeface="Arial" pitchFamily="34" charset="0"/>
            </a:endParaRPr>
          </a:p>
          <a:p>
            <a:pPr algn="l" eaLnBrk="1" hangingPunct="1">
              <a:buFont typeface="Arial" pitchFamily="34" charset="0"/>
              <a:buNone/>
            </a:pPr>
            <a:r>
              <a:rPr lang="en-US" sz="1100" dirty="0" smtClean="0">
                <a:latin typeface="Arial" pitchFamily="34" charset="0"/>
                <a:cs typeface="Arial" pitchFamily="34" charset="0"/>
              </a:rPr>
              <a:t>The primary objectives of this initiative are to:</a:t>
            </a:r>
          </a:p>
          <a:p>
            <a:pPr eaLnBrk="1" hangingPunct="1">
              <a:buFont typeface="Arial" pitchFamily="34" charset="0"/>
              <a:buChar char="•"/>
            </a:pPr>
            <a:endParaRPr lang="en-US" sz="1100" dirty="0" smtClean="0">
              <a:latin typeface="Arial" pitchFamily="34" charset="0"/>
              <a:cs typeface="Arial" pitchFamily="34" charset="0"/>
            </a:endParaRPr>
          </a:p>
          <a:p>
            <a:pPr algn="l" eaLnBrk="1" hangingPunct="1">
              <a:buFont typeface="Arial" pitchFamily="34" charset="0"/>
              <a:buChar char="•"/>
            </a:pPr>
            <a:r>
              <a:rPr lang="en-US" sz="1100" dirty="0" smtClean="0">
                <a:latin typeface="Arial" pitchFamily="34" charset="0"/>
                <a:cs typeface="Arial" pitchFamily="34" charset="0"/>
              </a:rPr>
              <a:t> Attract a greater share of plan dollars into managed investment products and services.</a:t>
            </a:r>
          </a:p>
          <a:p>
            <a:pPr eaLnBrk="1" hangingPunct="1">
              <a:buFont typeface="Arial" pitchFamily="34" charset="0"/>
              <a:buChar char="•"/>
            </a:pPr>
            <a:endParaRPr lang="en-US" sz="1100" dirty="0" smtClean="0">
              <a:latin typeface="Arial" pitchFamily="34" charset="0"/>
              <a:cs typeface="Arial" pitchFamily="34" charset="0"/>
            </a:endParaRPr>
          </a:p>
          <a:p>
            <a:pPr eaLnBrk="1" hangingPunct="1">
              <a:buFont typeface="Arial" pitchFamily="34" charset="0"/>
              <a:buChar char="•"/>
            </a:pPr>
            <a:r>
              <a:rPr lang="en-US" sz="1100" dirty="0" smtClean="0">
                <a:latin typeface="Arial" pitchFamily="34" charset="0"/>
                <a:cs typeface="Arial" pitchFamily="34" charset="0"/>
              </a:rPr>
              <a:t> Drive increased utilization rates of:</a:t>
            </a:r>
          </a:p>
          <a:p>
            <a:pPr lvl="1" eaLnBrk="1" hangingPunct="1">
              <a:buFont typeface="Arial" pitchFamily="34" charset="0"/>
              <a:buChar char="•"/>
            </a:pPr>
            <a:r>
              <a:rPr lang="en-US" sz="1100" dirty="0" smtClean="0">
                <a:latin typeface="Arial" pitchFamily="34" charset="0"/>
                <a:cs typeface="Arial" pitchFamily="34" charset="0"/>
              </a:rPr>
              <a:t> Proprietary Investment Funds and Asset Allocation solutions</a:t>
            </a:r>
          </a:p>
          <a:p>
            <a:pPr lvl="1" eaLnBrk="1" hangingPunct="1">
              <a:buFont typeface="Arial" pitchFamily="34" charset="0"/>
              <a:buChar char="•"/>
            </a:pPr>
            <a:r>
              <a:rPr lang="en-US" sz="1100" dirty="0" smtClean="0">
                <a:latin typeface="Arial" pitchFamily="34" charset="0"/>
                <a:cs typeface="Arial" pitchFamily="34" charset="0"/>
              </a:rPr>
              <a:t> Advisory Services</a:t>
            </a:r>
          </a:p>
          <a:p>
            <a:pPr lvl="1" eaLnBrk="1" hangingPunct="1">
              <a:buFont typeface="Arial" pitchFamily="34" charset="0"/>
              <a:buChar char="•"/>
            </a:pPr>
            <a:r>
              <a:rPr lang="en-US" sz="1100" dirty="0" smtClean="0">
                <a:latin typeface="Arial" pitchFamily="34" charset="0"/>
                <a:cs typeface="Arial" pitchFamily="34" charset="0"/>
              </a:rPr>
              <a:t> General Account Products</a:t>
            </a:r>
          </a:p>
          <a:p>
            <a:pPr lvl="1" eaLnBrk="1" hangingPunct="1">
              <a:buFont typeface="Arial" pitchFamily="34" charset="0"/>
              <a:buChar char="•"/>
            </a:pPr>
            <a:endParaRPr lang="en-US" sz="1100" dirty="0" smtClean="0">
              <a:latin typeface="Arial" pitchFamily="34" charset="0"/>
              <a:cs typeface="Arial" pitchFamily="34" charset="0"/>
            </a:endParaRPr>
          </a:p>
          <a:p>
            <a:pPr eaLnBrk="1" hangingPunct="1">
              <a:buFont typeface="Arial" pitchFamily="34" charset="0"/>
              <a:buChar char="•"/>
            </a:pPr>
            <a:r>
              <a:rPr lang="en-US" sz="1100" dirty="0" smtClean="0">
                <a:latin typeface="Arial" pitchFamily="34" charset="0"/>
                <a:cs typeface="Arial" pitchFamily="34" charset="0"/>
              </a:rPr>
              <a:t> Introduce new investment products, services, and/or processes that allow capture of an increased percentage of in-force and/or new sale AUA into AUM</a:t>
            </a:r>
            <a:endParaRPr lang="en-US" sz="1100" dirty="0" smtClean="0">
              <a:latin typeface="Arial" pitchFamily="34" charset="0"/>
              <a:ea typeface="Times New Roman" pitchFamily="18"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89298FCA-0F70-4EF9-A821-A4E85A8994D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1768"/>
            <a:fld id="{F1A4C096-C790-4043-8D9F-256F0B0F3906}" type="slidenum">
              <a:rPr lang="en-US"/>
              <a:pPr defTabSz="931768"/>
              <a:t>7</a:t>
            </a:fld>
            <a:endParaRPr lang="en-US" dirty="0"/>
          </a:p>
        </p:txBody>
      </p:sp>
      <p:sp>
        <p:nvSpPr>
          <p:cNvPr id="20483" name="Rectangle 2"/>
          <p:cNvSpPr>
            <a:spLocks noGrp="1" noRot="1" noChangeAspect="1" noChangeArrowheads="1" noTextEdit="1"/>
          </p:cNvSpPr>
          <p:nvPr>
            <p:ph type="sldImg"/>
          </p:nvPr>
        </p:nvSpPr>
        <p:spPr>
          <a:xfrm>
            <a:off x="1185863" y="696913"/>
            <a:ext cx="4651375" cy="3489325"/>
          </a:xfrm>
          <a:ln/>
        </p:spPr>
      </p:sp>
      <p:sp>
        <p:nvSpPr>
          <p:cNvPr id="20484" name="Rectangle 3"/>
          <p:cNvSpPr>
            <a:spLocks noGrp="1" noChangeArrowheads="1"/>
          </p:cNvSpPr>
          <p:nvPr>
            <p:ph type="body" idx="1"/>
          </p:nvPr>
        </p:nvSpPr>
        <p:spPr>
          <a:xfrm>
            <a:off x="701675" y="4419601"/>
            <a:ext cx="5616575" cy="4189413"/>
          </a:xfrm>
          <a:noFill/>
          <a:ln/>
        </p:spPr>
        <p:txBody>
          <a:bodyPr lIns="91433" tIns="45719" rIns="91433" bIns="45719">
            <a:normAutofit fontScale="92500" lnSpcReduction="20000"/>
          </a:bodyPr>
          <a:lstStyle/>
          <a:p>
            <a:pPr eaLnBrk="1" hangingPunct="1">
              <a:lnSpc>
                <a:spcPct val="90000"/>
              </a:lnSpc>
            </a:pPr>
            <a:r>
              <a:rPr lang="en-US" sz="1100" dirty="0" smtClean="0">
                <a:latin typeface="Arial" pitchFamily="34" charset="0"/>
                <a:cs typeface="Arial" pitchFamily="34" charset="0"/>
              </a:rPr>
              <a:t>What</a:t>
            </a:r>
            <a:r>
              <a:rPr lang="en-US" sz="1100" baseline="0" dirty="0" smtClean="0">
                <a:latin typeface="Arial" pitchFamily="34" charset="0"/>
                <a:cs typeface="Arial" pitchFamily="34" charset="0"/>
              </a:rPr>
              <a:t> is Advisory Services?</a:t>
            </a:r>
          </a:p>
          <a:p>
            <a:pPr eaLnBrk="1" hangingPunct="1">
              <a:lnSpc>
                <a:spcPct val="90000"/>
              </a:lnSpc>
            </a:pPr>
            <a:endParaRPr lang="en-US" sz="1100" baseline="0" dirty="0" smtClean="0">
              <a:latin typeface="Arial" pitchFamily="34" charset="0"/>
              <a:cs typeface="Arial" pitchFamily="34" charset="0"/>
            </a:endParaRPr>
          </a:p>
          <a:p>
            <a:pPr eaLnBrk="1" hangingPunct="1">
              <a:lnSpc>
                <a:spcPct val="90000"/>
              </a:lnSpc>
            </a:pPr>
            <a:r>
              <a:rPr lang="en-US" sz="1100" dirty="0" smtClean="0">
                <a:latin typeface="Arial" pitchFamily="34" charset="0"/>
                <a:cs typeface="Arial" pitchFamily="34" charset="0"/>
              </a:rPr>
              <a:t>Advisory Services provides participants with the opportunity to receive investment assistance, from the accumulation of savings stage through distributions on your accounts after retirement,</a:t>
            </a:r>
            <a:r>
              <a:rPr lang="en-US" sz="1100" baseline="0" dirty="0" smtClean="0">
                <a:latin typeface="Arial" pitchFamily="34" charset="0"/>
                <a:cs typeface="Arial" pitchFamily="34" charset="0"/>
              </a:rPr>
              <a:t> or the spend-down stage</a:t>
            </a:r>
            <a:r>
              <a:rPr lang="en-US" sz="1100" dirty="0" smtClean="0">
                <a:latin typeface="Arial" pitchFamily="34" charset="0"/>
                <a:cs typeface="Arial" pitchFamily="34" charset="0"/>
              </a:rPr>
              <a:t>. </a:t>
            </a:r>
          </a:p>
          <a:p>
            <a:pPr eaLnBrk="1" hangingPunct="1">
              <a:lnSpc>
                <a:spcPct val="90000"/>
              </a:lnSpc>
            </a:pPr>
            <a:endParaRPr lang="en-US" sz="1100" dirty="0" smtClean="0">
              <a:latin typeface="Arial" pitchFamily="34" charset="0"/>
              <a:cs typeface="Arial" pitchFamily="34" charset="0"/>
            </a:endParaRPr>
          </a:p>
          <a:p>
            <a:pPr eaLnBrk="1" hangingPunct="1">
              <a:lnSpc>
                <a:spcPct val="90000"/>
              </a:lnSpc>
            </a:pPr>
            <a:r>
              <a:rPr lang="en-US" sz="1100" dirty="0" smtClean="0">
                <a:latin typeface="Arial" pitchFamily="34" charset="0"/>
                <a:cs typeface="Arial" pitchFamily="34" charset="0"/>
              </a:rPr>
              <a:t>Advisory Services provides investment advisory tools and services to plan</a:t>
            </a:r>
            <a:r>
              <a:rPr lang="en-US" sz="1100" baseline="0" dirty="0" smtClean="0">
                <a:latin typeface="Arial" pitchFamily="34" charset="0"/>
                <a:cs typeface="Arial" pitchFamily="34" charset="0"/>
              </a:rPr>
              <a:t> participants</a:t>
            </a:r>
            <a:r>
              <a:rPr lang="en-US" sz="1100" dirty="0" smtClean="0">
                <a:latin typeface="Arial" pitchFamily="34" charset="0"/>
                <a:cs typeface="Arial" pitchFamily="34" charset="0"/>
              </a:rPr>
              <a:t> based upon the level of involvement they desire in managing their investments. </a:t>
            </a:r>
          </a:p>
          <a:p>
            <a:pPr eaLnBrk="1" hangingPunct="1">
              <a:lnSpc>
                <a:spcPct val="90000"/>
              </a:lnSpc>
            </a:pPr>
            <a:endParaRPr lang="en-US" sz="1100" dirty="0" smtClean="0">
              <a:latin typeface="Arial" pitchFamily="34" charset="0"/>
              <a:cs typeface="Arial" pitchFamily="34" charset="0"/>
            </a:endParaRPr>
          </a:p>
          <a:p>
            <a:pPr eaLnBrk="1" hangingPunct="1">
              <a:lnSpc>
                <a:spcPct val="90000"/>
              </a:lnSpc>
            </a:pPr>
            <a:r>
              <a:rPr lang="en-US" sz="1100" dirty="0" smtClean="0">
                <a:latin typeface="Arial" pitchFamily="34" charset="0"/>
                <a:cs typeface="Arial" pitchFamily="34" charset="0"/>
              </a:rPr>
              <a:t>These tools may help you have a better understanding of how much money you’ll need during retirement, help design a retirement plan strategy to meet that goal, and provide investment advice strategies during retirement. </a:t>
            </a:r>
            <a:r>
              <a:rPr lang="en-US" sz="1100" baseline="0" dirty="0" smtClean="0">
                <a:solidFill>
                  <a:srgbClr val="FF0000"/>
                </a:solidFill>
                <a:latin typeface="Arial" pitchFamily="34" charset="0"/>
                <a:cs typeface="Arial" pitchFamily="34" charset="0"/>
              </a:rPr>
              <a:t>The Advisory Services’ Spend-Down Advice feature can also recommend the implementation of the </a:t>
            </a:r>
            <a:r>
              <a:rPr lang="en-US" sz="1200" kern="1200" dirty="0" smtClean="0">
                <a:solidFill>
                  <a:schemeClr val="tx1"/>
                </a:solidFill>
                <a:latin typeface="+mn-lt"/>
                <a:ea typeface="+mn-ea"/>
                <a:cs typeface="+mn-cs"/>
              </a:rPr>
              <a:t>SecureFoundation</a:t>
            </a:r>
            <a:r>
              <a:rPr lang="en-US" sz="1200" kern="1200" baseline="30000" dirty="0" smtClean="0">
                <a:solidFill>
                  <a:schemeClr val="tx1"/>
                </a:solidFill>
                <a:latin typeface="+mn-lt"/>
                <a:ea typeface="+mn-ea"/>
                <a:cs typeface="+mn-cs"/>
              </a:rPr>
              <a:t>SM</a:t>
            </a:r>
            <a:r>
              <a:rPr lang="en-US" sz="1200" kern="1200" dirty="0" smtClean="0">
                <a:solidFill>
                  <a:schemeClr val="tx1"/>
                </a:solidFill>
                <a:latin typeface="+mn-lt"/>
                <a:ea typeface="+mn-ea"/>
                <a:cs typeface="+mn-cs"/>
              </a:rPr>
              <a:t> Guaranteed Lifetime Withdrawal benefit </a:t>
            </a:r>
            <a:r>
              <a:rPr lang="en-US" sz="1100" baseline="0" dirty="0" smtClean="0">
                <a:solidFill>
                  <a:srgbClr val="FF0000"/>
                </a:solidFill>
                <a:latin typeface="Arial" pitchFamily="34" charset="0"/>
                <a:cs typeface="Arial" pitchFamily="34" charset="0"/>
              </a:rPr>
              <a:t>into your portfolio if that option is available in your Plan (add GLWB reference).</a:t>
            </a:r>
          </a:p>
          <a:p>
            <a:pPr eaLnBrk="1" hangingPunct="1">
              <a:lnSpc>
                <a:spcPct val="90000"/>
              </a:lnSpc>
            </a:pPr>
            <a:endParaRPr lang="en-US" sz="1100" dirty="0" smtClean="0">
              <a:latin typeface="Arial" pitchFamily="34" charset="0"/>
              <a:cs typeface="Arial" pitchFamily="34" charset="0"/>
            </a:endParaRPr>
          </a:p>
          <a:p>
            <a:pPr eaLnBrk="1" hangingPunct="1">
              <a:lnSpc>
                <a:spcPct val="90000"/>
              </a:lnSpc>
            </a:pPr>
            <a:r>
              <a:rPr lang="en-US" sz="1100" dirty="0" smtClean="0">
                <a:latin typeface="Arial" pitchFamily="34" charset="0"/>
                <a:cs typeface="Arial" pitchFamily="34" charset="0"/>
              </a:rPr>
              <a:t>Advisory Services recognizes that most of us aren’t investment professionals or retirement planning experts and offers choices as to the level of assistance a participant might want. We recognize that no two plan participants are the same. Some people really enjoy being actively involved in making day-to-day decisions about their investments; some people may not have the time, interest or confidence to make those decisions; and some may just want the convenience of having someone take care of their investment decisions for them. </a:t>
            </a:r>
          </a:p>
          <a:p>
            <a:pPr eaLnBrk="1" hangingPunct="1">
              <a:lnSpc>
                <a:spcPct val="90000"/>
              </a:lnSpc>
            </a:pPr>
            <a:endParaRPr lang="en-US" sz="1100" dirty="0" smtClean="0">
              <a:latin typeface="Arial" pitchFamily="34" charset="0"/>
              <a:cs typeface="Arial" pitchFamily="34" charset="0"/>
            </a:endParaRPr>
          </a:p>
          <a:p>
            <a:pPr eaLnBrk="1" hangingPunct="1">
              <a:lnSpc>
                <a:spcPct val="90000"/>
              </a:lnSpc>
            </a:pPr>
            <a:r>
              <a:rPr lang="en-US" sz="1100" i="1" dirty="0" smtClean="0">
                <a:latin typeface="Arial" pitchFamily="34" charset="0"/>
                <a:cs typeface="Arial" pitchFamily="34" charset="0"/>
              </a:rPr>
              <a:t>Advisory Services lets the</a:t>
            </a:r>
            <a:r>
              <a:rPr lang="en-US" sz="1100" i="1" baseline="0" dirty="0" smtClean="0">
                <a:latin typeface="Arial" pitchFamily="34" charset="0"/>
                <a:cs typeface="Arial" pitchFamily="34" charset="0"/>
              </a:rPr>
              <a:t> plan participant</a:t>
            </a:r>
            <a:r>
              <a:rPr lang="en-US" sz="1100" i="1" dirty="0" smtClean="0">
                <a:latin typeface="Arial" pitchFamily="34" charset="0"/>
                <a:cs typeface="Arial" pitchFamily="34" charset="0"/>
              </a:rPr>
              <a:t> choose the level of help that they want</a:t>
            </a:r>
            <a:r>
              <a:rPr lang="en-US" sz="1100" dirty="0" smtClean="0">
                <a:latin typeface="Arial" pitchFamily="34" charset="0"/>
                <a:cs typeface="Arial" pitchFamily="34" charset="0"/>
              </a:rPr>
              <a:t> in making the choices in their plan. They can have as much or as little help as they need.</a:t>
            </a:r>
            <a:endParaRPr lang="en-US" sz="1100" dirty="0" smtClean="0">
              <a:solidFill>
                <a:schemeClr val="tx2">
                  <a:lumMod val="60000"/>
                  <a:lumOff val="40000"/>
                </a:schemeClr>
              </a:solidFill>
              <a:latin typeface="Arial" pitchFamily="34" charset="0"/>
              <a:cs typeface="Arial" pitchFamily="34" charset="0"/>
            </a:endParaRPr>
          </a:p>
          <a:p>
            <a:pPr eaLnBrk="1" hangingPunct="1">
              <a:lnSpc>
                <a:spcPct val="90000"/>
              </a:lnSpc>
            </a:pPr>
            <a:endParaRPr lang="en-US" dirty="0" smtClean="0"/>
          </a:p>
          <a:p>
            <a:pPr eaLnBrk="1" hangingPunct="1">
              <a:lnSpc>
                <a:spcPct val="90000"/>
              </a:lnSpc>
            </a:pPr>
            <a:endParaRPr lang="en-US" dirty="0" smtClean="0"/>
          </a:p>
        </p:txBody>
      </p:sp>
      <p:sp>
        <p:nvSpPr>
          <p:cNvPr id="20485" name="Text Box 4"/>
          <p:cNvSpPr txBox="1">
            <a:spLocks noChangeArrowheads="1"/>
          </p:cNvSpPr>
          <p:nvPr/>
        </p:nvSpPr>
        <p:spPr bwMode="auto">
          <a:xfrm>
            <a:off x="4859338" y="290513"/>
            <a:ext cx="1389062" cy="248765"/>
          </a:xfrm>
          <a:prstGeom prst="rect">
            <a:avLst/>
          </a:prstGeom>
          <a:noFill/>
          <a:ln w="9525" algn="ctr">
            <a:noFill/>
            <a:miter lim="800000"/>
            <a:headEnd/>
            <a:tailEnd/>
          </a:ln>
        </p:spPr>
        <p:txBody>
          <a:bodyPr lIns="91485" tIns="45742" rIns="91485" bIns="45742">
            <a:spAutoFit/>
          </a:bodyPr>
          <a:lstStyle/>
          <a:p>
            <a:pPr defTabSz="912720">
              <a:spcBef>
                <a:spcPct val="50000"/>
              </a:spcBef>
            </a:pPr>
            <a:r>
              <a:rPr lang="en-US" sz="1000" dirty="0">
                <a:latin typeface="Arial" charset="0"/>
                <a:cs typeface="Arial" charset="0"/>
              </a:rPr>
              <a:t>Advisory Services-2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The goals and objectives of the</a:t>
            </a:r>
            <a:r>
              <a:rPr lang="en-US" sz="1100" kern="1200" baseline="0" dirty="0" smtClean="0">
                <a:solidFill>
                  <a:schemeClr val="tx1"/>
                </a:solidFill>
                <a:latin typeface="Arial" pitchFamily="34" charset="0"/>
                <a:ea typeface="+mn-ea"/>
                <a:cs typeface="Arial" pitchFamily="34" charset="0"/>
              </a:rPr>
              <a:t> </a:t>
            </a:r>
            <a:r>
              <a:rPr lang="en-US" sz="1100" dirty="0" smtClean="0">
                <a:cs typeface="Arial" pitchFamily="34" charset="0"/>
              </a:rPr>
              <a:t>Advisory Services Retirement Readiness Products and Services Enhancements </a:t>
            </a:r>
            <a:r>
              <a:rPr lang="en-US" sz="1100" kern="1200" baseline="0" dirty="0" smtClean="0">
                <a:solidFill>
                  <a:schemeClr val="tx1"/>
                </a:solidFill>
                <a:latin typeface="Arial" pitchFamily="34" charset="0"/>
                <a:ea typeface="+mn-ea"/>
                <a:cs typeface="Arial" pitchFamily="34" charset="0"/>
              </a:rPr>
              <a:t>initiative </a:t>
            </a:r>
            <a:r>
              <a:rPr lang="en-US" sz="1100" kern="1200" dirty="0" smtClean="0">
                <a:solidFill>
                  <a:schemeClr val="tx1"/>
                </a:solidFill>
                <a:latin typeface="Arial" pitchFamily="34" charset="0"/>
                <a:ea typeface="+mn-ea"/>
                <a:cs typeface="Arial" pitchFamily="34" charset="0"/>
              </a:rPr>
              <a:t>are to:</a:t>
            </a:r>
          </a:p>
          <a:p>
            <a:endParaRPr lang="en-US" sz="1100" kern="1200" dirty="0" smtClean="0">
              <a:solidFill>
                <a:schemeClr val="tx1"/>
              </a:solidFill>
              <a:latin typeface="Arial" pitchFamily="34" charset="0"/>
              <a:ea typeface="+mn-ea"/>
              <a:cs typeface="Arial" pitchFamily="34" charset="0"/>
            </a:endParaRPr>
          </a:p>
          <a:p>
            <a:pPr>
              <a:buFont typeface="Arial" pitchFamily="34" charset="0"/>
              <a:buChar char="•"/>
            </a:pPr>
            <a:r>
              <a:rPr lang="en-US" sz="1100" kern="1200" dirty="0" smtClean="0">
                <a:solidFill>
                  <a:schemeClr val="tx1"/>
                </a:solidFill>
                <a:latin typeface="Arial" pitchFamily="34" charset="0"/>
                <a:ea typeface="+mn-ea"/>
                <a:cs typeface="Arial" pitchFamily="34" charset="0"/>
              </a:rPr>
              <a:t> Identify the strategy for increased voluntary enrollments into AUM to reach five-year revenue goals</a:t>
            </a:r>
          </a:p>
          <a:p>
            <a:pPr>
              <a:buFont typeface="Arial" pitchFamily="34" charset="0"/>
              <a:buChar char="•"/>
            </a:pPr>
            <a:r>
              <a:rPr lang="en-US" sz="1100" kern="1200" dirty="0" smtClean="0">
                <a:solidFill>
                  <a:schemeClr val="tx1"/>
                </a:solidFill>
                <a:latin typeface="Arial" pitchFamily="34" charset="0"/>
                <a:ea typeface="+mn-ea"/>
                <a:cs typeface="Arial" pitchFamily="34" charset="0"/>
              </a:rPr>
              <a:t> Educate plans, sponsors and participants regarding the value of the Advisory Services </a:t>
            </a:r>
          </a:p>
          <a:p>
            <a:pPr>
              <a:buFont typeface="Arial" pitchFamily="34" charset="0"/>
              <a:buChar char="•"/>
            </a:pPr>
            <a:r>
              <a:rPr lang="en-US" sz="2000" dirty="0" smtClean="0">
                <a:solidFill>
                  <a:schemeClr val="tx1"/>
                </a:solidFill>
              </a:rPr>
              <a:t> This initiative provides something different than the traditional approach with a shift:	</a:t>
            </a:r>
          </a:p>
          <a:p>
            <a:pPr lvl="1">
              <a:buFont typeface="Arial" pitchFamily="34" charset="0"/>
              <a:buChar char="•"/>
            </a:pPr>
            <a:r>
              <a:rPr lang="en-US" sz="1800" dirty="0" smtClean="0">
                <a:solidFill>
                  <a:schemeClr val="tx1"/>
                </a:solidFill>
              </a:rPr>
              <a:t> From participant initiated, determined and executed retirement strategies to plan sponsor directed, defaulted, escalated and “nudged”</a:t>
            </a:r>
          </a:p>
          <a:p>
            <a:pPr lvl="1">
              <a:buFont typeface="Arial" pitchFamily="34" charset="0"/>
              <a:buChar char="•"/>
            </a:pPr>
            <a:r>
              <a:rPr lang="en-US" sz="1800" dirty="0" smtClean="0">
                <a:solidFill>
                  <a:schemeClr val="tx1"/>
                </a:solidFill>
              </a:rPr>
              <a:t> From saving for an unknown “nest egg” to goal planning for a desired retirement age and income replacement</a:t>
            </a:r>
          </a:p>
          <a:p>
            <a:pPr lvl="1">
              <a:buFont typeface="Arial" pitchFamily="34" charset="0"/>
              <a:buChar char="•"/>
            </a:pPr>
            <a:r>
              <a:rPr lang="en-US" sz="1800" dirty="0" smtClean="0">
                <a:solidFill>
                  <a:schemeClr val="tx1"/>
                </a:solidFill>
              </a:rPr>
              <a:t> From uncertainty in ability for assets to provide income for a lifetime to advice on optimizing spend down strategies and maximizing</a:t>
            </a:r>
            <a:r>
              <a:rPr lang="en-US" sz="1800" baseline="0" dirty="0" smtClean="0">
                <a:solidFill>
                  <a:schemeClr val="tx1"/>
                </a:solidFill>
              </a:rPr>
              <a:t> </a:t>
            </a:r>
            <a:r>
              <a:rPr lang="en-US" sz="1800" dirty="0" smtClean="0">
                <a:solidFill>
                  <a:schemeClr val="tx1"/>
                </a:solidFill>
              </a:rPr>
              <a:t>retirement income </a:t>
            </a:r>
            <a:r>
              <a:rPr lang="en-US" sz="1800" dirty="0" smtClean="0">
                <a:solidFill>
                  <a:srgbClr val="FF0000"/>
                </a:solidFill>
              </a:rPr>
              <a:t>with advice </a:t>
            </a:r>
            <a:r>
              <a:rPr lang="en-US" sz="1800" dirty="0" smtClean="0">
                <a:solidFill>
                  <a:schemeClr val="tx1"/>
                </a:solidFill>
              </a:rPr>
              <a:t>to</a:t>
            </a:r>
            <a:r>
              <a:rPr lang="en-US" sz="1800" dirty="0" smtClean="0">
                <a:solidFill>
                  <a:srgbClr val="FF0000"/>
                </a:solidFill>
              </a:rPr>
              <a:t> guaranteed </a:t>
            </a:r>
            <a:r>
              <a:rPr lang="en-US" sz="1800" dirty="0" smtClean="0">
                <a:solidFill>
                  <a:schemeClr val="tx1"/>
                </a:solidFill>
              </a:rPr>
              <a:t>income products</a:t>
            </a:r>
          </a:p>
          <a:p>
            <a:pPr>
              <a:buFont typeface="Arial" pitchFamily="34" charset="0"/>
              <a:buChar char="•"/>
            </a:pP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337D98-E66E-4723-9B53-EECD869B78D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kern="0" cap="none" spc="0" normalizeH="0" baseline="0" noProof="0" dirty="0" smtClean="0">
                <a:ln>
                  <a:noFill/>
                </a:ln>
                <a:solidFill>
                  <a:srgbClr val="292929"/>
                </a:solidFill>
                <a:effectLst/>
                <a:uLnTx/>
                <a:uFillTx/>
                <a:latin typeface="+mn-lt"/>
                <a:ea typeface="+mn-ea"/>
                <a:cs typeface="+mn-cs"/>
              </a:rPr>
              <a:t>Identify the following statements</a:t>
            </a:r>
            <a:r>
              <a:rPr kumimoji="0" lang="en-US" sz="1200" b="0" i="0" u="none" strike="noStrike" kern="0" cap="none" spc="0" normalizeH="0" noProof="0" dirty="0" smtClean="0">
                <a:ln>
                  <a:noFill/>
                </a:ln>
                <a:solidFill>
                  <a:srgbClr val="292929"/>
                </a:solidFill>
                <a:effectLst/>
                <a:uLnTx/>
                <a:uFillTx/>
                <a:latin typeface="+mn-lt"/>
                <a:ea typeface="+mn-ea"/>
                <a:cs typeface="+mn-cs"/>
              </a:rPr>
              <a:t> as either true or </a:t>
            </a:r>
            <a:r>
              <a:rPr kumimoji="0" lang="en-US" sz="1200" b="0" i="0" u="none" strike="noStrike" kern="0" cap="none" spc="0" normalizeH="0" baseline="0" noProof="0" dirty="0" smtClean="0">
                <a:ln>
                  <a:noFill/>
                </a:ln>
                <a:solidFill>
                  <a:srgbClr val="292929"/>
                </a:solidFill>
                <a:effectLst/>
                <a:uLnTx/>
                <a:uFillTx/>
                <a:latin typeface="+mn-lt"/>
                <a:ea typeface="+mn-ea"/>
                <a:cs typeface="+mn-cs"/>
              </a:rPr>
              <a:t>false.</a:t>
            </a:r>
            <a:endParaRPr lang="en-US" b="0" dirty="0"/>
          </a:p>
        </p:txBody>
      </p:sp>
      <p:sp>
        <p:nvSpPr>
          <p:cNvPr id="4" name="Slide Number Placeholder 3"/>
          <p:cNvSpPr>
            <a:spLocks noGrp="1"/>
          </p:cNvSpPr>
          <p:nvPr>
            <p:ph type="sldNum" sz="quarter" idx="10"/>
          </p:nvPr>
        </p:nvSpPr>
        <p:spPr/>
        <p:txBody>
          <a:bodyPr/>
          <a:lstStyle/>
          <a:p>
            <a:fld id="{32337D98-E66E-4723-9B53-EECD869B78D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A0E39-02C7-4A56-9482-BB75C691A346}" type="slidenum">
              <a:rPr lang="en-US" smtClean="0"/>
              <a:pPr/>
              <a:t>‹#›</a:t>
            </a:fld>
            <a:endParaRPr lang="en-US" dirty="0"/>
          </a:p>
        </p:txBody>
      </p:sp>
      <p:pic>
        <p:nvPicPr>
          <p:cNvPr id="9" name="Picture 5"/>
          <p:cNvPicPr>
            <a:picLocks noChangeAspect="1" noChangeArrowheads="1"/>
          </p:cNvPicPr>
          <p:nvPr userDrawn="1"/>
        </p:nvPicPr>
        <p:blipFill>
          <a:blip r:embed="rId2" cstate="print"/>
          <a:srcRect/>
          <a:stretch>
            <a:fillRect/>
          </a:stretch>
        </p:blipFill>
        <p:spPr bwMode="auto">
          <a:xfrm>
            <a:off x="0" y="0"/>
            <a:ext cx="9144000" cy="1143000"/>
          </a:xfrm>
          <a:prstGeom prst="rect">
            <a:avLst/>
          </a:prstGeom>
          <a:noFill/>
          <a:ln w="9525">
            <a:noFill/>
            <a:miter lim="800000"/>
            <a:headEnd/>
            <a:tailEnd/>
          </a:ln>
        </p:spPr>
      </p:pic>
      <p:pic>
        <p:nvPicPr>
          <p:cNvPr id="10" name="Picture 9" descr="AdvisedAssetsGroup_logo.jpg"/>
          <p:cNvPicPr>
            <a:picLocks noChangeAspect="1"/>
          </p:cNvPicPr>
          <p:nvPr userDrawn="1"/>
        </p:nvPicPr>
        <p:blipFill>
          <a:blip r:embed="rId3" cstate="print"/>
          <a:stretch>
            <a:fillRect/>
          </a:stretch>
        </p:blipFill>
        <p:spPr>
          <a:xfrm>
            <a:off x="6705600" y="220518"/>
            <a:ext cx="2350744" cy="6811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A0E39-02C7-4A56-9482-BB75C691A346}" type="slidenum">
              <a:rPr lang="en-US" smtClean="0"/>
              <a:pPr/>
              <a:t>‹#›</a:t>
            </a:fld>
            <a:endParaRPr lang="en-US" dirty="0"/>
          </a:p>
        </p:txBody>
      </p:sp>
      <p:pic>
        <p:nvPicPr>
          <p:cNvPr id="10" name="Picture 2"/>
          <p:cNvPicPr>
            <a:picLocks noChangeAspect="1" noChangeArrowheads="1"/>
          </p:cNvPicPr>
          <p:nvPr userDrawn="1"/>
        </p:nvPicPr>
        <p:blipFill>
          <a:blip r:embed="rId2" cstate="print"/>
          <a:srcRect/>
          <a:stretch>
            <a:fillRect/>
          </a:stretch>
        </p:blipFill>
        <p:spPr bwMode="auto">
          <a:xfrm>
            <a:off x="457200" y="914400"/>
            <a:ext cx="8229599" cy="76200"/>
          </a:xfrm>
          <a:prstGeom prst="rect">
            <a:avLst/>
          </a:prstGeom>
          <a:noFill/>
          <a:ln w="9525">
            <a:noFill/>
            <a:miter lim="800000"/>
            <a:headEnd/>
            <a:tailEnd/>
          </a:ln>
        </p:spPr>
      </p:pic>
      <p:pic>
        <p:nvPicPr>
          <p:cNvPr id="12" name="Picture 11" descr="AdvisedAssetsGroup_logo.jpg"/>
          <p:cNvPicPr>
            <a:picLocks noChangeAspect="1"/>
          </p:cNvPicPr>
          <p:nvPr userDrawn="1"/>
        </p:nvPicPr>
        <p:blipFill>
          <a:blip r:embed="rId3" cstate="print"/>
          <a:stretch>
            <a:fillRect/>
          </a:stretch>
        </p:blipFill>
        <p:spPr>
          <a:xfrm>
            <a:off x="6864973" y="266700"/>
            <a:ext cx="2031998" cy="5888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E5009-853F-42B5-B0A8-688ECC34401E}" type="datetimeFigureOut">
              <a:rPr lang="en-US" smtClean="0"/>
              <a:pPr/>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4A0E39-02C7-4A56-9482-BB75C691A34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E5009-853F-42B5-B0A8-688ECC34401E}" type="datetimeFigureOut">
              <a:rPr lang="en-US" smtClean="0"/>
              <a:pPr/>
              <a:t>5/2/2013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A0E39-02C7-4A56-9482-BB75C691A3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374900"/>
            <a:ext cx="7772400" cy="3196560"/>
          </a:xfrm>
        </p:spPr>
        <p:txBody>
          <a:bodyPr>
            <a:normAutofit/>
          </a:bodyPr>
          <a:lstStyle/>
          <a:p>
            <a:pPr lvl="0">
              <a:spcBef>
                <a:spcPts val="1200"/>
              </a:spcBef>
              <a:spcAft>
                <a:spcPts val="1200"/>
              </a:spcAft>
            </a:pPr>
            <a:r>
              <a:rPr lang="en-US" sz="4800" b="1" dirty="0" smtClean="0">
                <a:solidFill>
                  <a:srgbClr val="155B00"/>
                </a:solidFill>
                <a:latin typeface="Arial" pitchFamily="34" charset="0"/>
                <a:cs typeface="Arial" pitchFamily="34" charset="0"/>
              </a:rPr>
              <a:t>Advisory Services </a:t>
            </a:r>
            <a:r>
              <a:rPr lang="en-US" sz="4000" b="1" dirty="0" smtClean="0">
                <a:solidFill>
                  <a:srgbClr val="155B00"/>
                </a:solidFill>
                <a:latin typeface="Arial" pitchFamily="34" charset="0"/>
                <a:cs typeface="Arial" pitchFamily="34" charset="0"/>
              </a:rPr>
              <a:t/>
            </a:r>
            <a:br>
              <a:rPr lang="en-US" sz="4000" b="1" dirty="0" smtClean="0">
                <a:solidFill>
                  <a:srgbClr val="155B00"/>
                </a:solidFill>
                <a:latin typeface="Arial" pitchFamily="34" charset="0"/>
                <a:cs typeface="Arial" pitchFamily="34" charset="0"/>
              </a:rPr>
            </a:br>
            <a:r>
              <a:rPr lang="en-US" sz="3600" b="1" dirty="0" smtClean="0">
                <a:solidFill>
                  <a:srgbClr val="155B00"/>
                </a:solidFill>
                <a:latin typeface="Arial" pitchFamily="34" charset="0"/>
                <a:cs typeface="Arial" pitchFamily="34" charset="0"/>
              </a:rPr>
              <a:t>Retirement Readiness </a:t>
            </a:r>
            <a:r>
              <a:rPr lang="en-US" sz="4000" b="1" dirty="0" smtClean="0">
                <a:solidFill>
                  <a:srgbClr val="155B00"/>
                </a:solidFill>
                <a:latin typeface="Arial" pitchFamily="34" charset="0"/>
                <a:cs typeface="Arial" pitchFamily="34" charset="0"/>
              </a:rPr>
              <a:t/>
            </a:r>
            <a:br>
              <a:rPr lang="en-US" sz="4000" b="1" dirty="0" smtClean="0">
                <a:solidFill>
                  <a:srgbClr val="155B00"/>
                </a:solidFill>
                <a:latin typeface="Arial" pitchFamily="34" charset="0"/>
                <a:cs typeface="Arial" pitchFamily="34" charset="0"/>
              </a:rPr>
            </a:br>
            <a:r>
              <a:rPr lang="en-US" sz="3600" b="1" dirty="0" smtClean="0">
                <a:solidFill>
                  <a:srgbClr val="155B00"/>
                </a:solidFill>
                <a:latin typeface="Arial" pitchFamily="34" charset="0"/>
                <a:cs typeface="Arial" pitchFamily="34" charset="0"/>
              </a:rPr>
              <a:t>Products and Services Enhancements</a:t>
            </a:r>
            <a:endParaRPr lang="en-US" sz="3600" dirty="0">
              <a:solidFill>
                <a:srgbClr val="155B00"/>
              </a:solidFill>
              <a:latin typeface="Arial" pitchFamily="34" charset="0"/>
              <a:cs typeface="Arial" pitchFamily="34" charset="0"/>
            </a:endParaRPr>
          </a:p>
        </p:txBody>
      </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5" name="Picture 4" descr="b&amp;w_logo.jpg"/>
          <p:cNvPicPr>
            <a:picLocks noChangeAspect="1"/>
          </p:cNvPicPr>
          <p:nvPr/>
        </p:nvPicPr>
        <p:blipFill>
          <a:blip r:embed="rId3" cstate="print"/>
          <a:stretch>
            <a:fillRect/>
          </a:stretch>
        </p:blipFill>
        <p:spPr>
          <a:xfrm>
            <a:off x="7889358" y="5549807"/>
            <a:ext cx="1254642" cy="13081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09700" y="2828527"/>
            <a:ext cx="6324600" cy="1200945"/>
            <a:chOff x="0" y="0"/>
            <a:chExt cx="6324600" cy="1200945"/>
          </a:xfrm>
          <a:scene3d>
            <a:camera prst="orthographicFront">
              <a:rot lat="0" lon="0" rev="0"/>
            </a:camera>
            <a:lightRig rig="soft" dir="t">
              <a:rot lat="0" lon="0" rev="0"/>
            </a:lightRig>
          </a:scene3d>
        </p:grpSpPr>
        <p:sp>
          <p:nvSpPr>
            <p:cNvPr id="5" name="Rounded Rectangle 4"/>
            <p:cNvSpPr/>
            <p:nvPr/>
          </p:nvSpPr>
          <p:spPr>
            <a:xfrm>
              <a:off x="0" y="0"/>
              <a:ext cx="6324600" cy="1200945"/>
            </a:xfrm>
            <a:prstGeom prst="roundRect">
              <a:avLst/>
            </a:prstGeom>
            <a:solidFill>
              <a:srgbClr val="155B00"/>
            </a:solidFill>
            <a:ln>
              <a:noFill/>
            </a:ln>
            <a:effectLst>
              <a:outerShdw blurRad="107950" dist="12700" dir="5400000" algn="ctr">
                <a:srgbClr val="000000"/>
              </a:outerShdw>
            </a:effectLst>
            <a:sp3d contourW="44450" prstMaterial="matte">
              <a:bevelT w="63500" h="63500" prst="angle"/>
              <a:contourClr>
                <a:srgbClr val="FFFFFF"/>
              </a:contourClr>
            </a:sp3d>
          </p:spPr>
          <p:style>
            <a:lnRef idx="2">
              <a:schemeClr val="accent3"/>
            </a:lnRef>
            <a:fillRef idx="1">
              <a:schemeClr val="lt1"/>
            </a:fillRef>
            <a:effectRef idx="0">
              <a:schemeClr val="accent3"/>
            </a:effectRef>
            <a:fontRef idx="minor">
              <a:schemeClr val="dk1"/>
            </a:fontRef>
          </p:style>
        </p:sp>
        <p:sp>
          <p:nvSpPr>
            <p:cNvPr id="6" name="Rounded Rectangle 4"/>
            <p:cNvSpPr/>
            <p:nvPr/>
          </p:nvSpPr>
          <p:spPr>
            <a:xfrm>
              <a:off x="58625" y="58625"/>
              <a:ext cx="6207350" cy="10836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dirty="0" smtClean="0">
                  <a:solidFill>
                    <a:schemeClr val="bg1"/>
                  </a:solidFill>
                  <a:cs typeface="Arial" pitchFamily="34" charset="0"/>
                </a:rPr>
                <a:t>Advisory Services Retirement Readiness Products and Services Enhancements</a:t>
              </a:r>
              <a:endParaRPr lang="en-US" sz="2800" b="1" i="0" kern="1200" baseline="0" dirty="0">
                <a:solidFill>
                  <a:schemeClr val="bg1"/>
                </a:solidFill>
                <a:latin typeface="+mj-lt"/>
              </a:endParaRPr>
            </a:p>
          </p:txBody>
        </p:sp>
      </p:grpSp>
      <p:pic>
        <p:nvPicPr>
          <p:cNvPr id="8" name="Picture 7" descr="Adv_Serv_Enh.png"/>
          <p:cNvPicPr>
            <a:picLocks noChangeAspect="1"/>
          </p:cNvPicPr>
          <p:nvPr/>
        </p:nvPicPr>
        <p:blipFill>
          <a:blip r:embed="rId3" cstate="print"/>
          <a:stretch>
            <a:fillRect/>
          </a:stretch>
        </p:blipFill>
        <p:spPr>
          <a:xfrm>
            <a:off x="2286000" y="3886200"/>
            <a:ext cx="4889413" cy="25110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1905000"/>
            <a:ext cx="7239000" cy="42672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path path="circle">
              <a:fillToRect l="100000" t="100000"/>
            </a:path>
            <a:tileRect r="-100000" b="-100000"/>
          </a:gradFill>
          <a:effectLst>
            <a:innerShdw blurRad="12700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Callout 4"/>
          <p:cNvSpPr/>
          <p:nvPr/>
        </p:nvSpPr>
        <p:spPr>
          <a:xfrm>
            <a:off x="1028700" y="2590800"/>
            <a:ext cx="2438400" cy="3505200"/>
          </a:xfrm>
          <a:prstGeom prst="rightArrowCallout">
            <a:avLst>
              <a:gd name="adj1" fmla="val 30752"/>
              <a:gd name="adj2" fmla="val 21830"/>
              <a:gd name="adj3" fmla="val 10753"/>
              <a:gd name="adj4" fmla="val 84969"/>
            </a:avLst>
          </a:prstGeom>
          <a:solidFill>
            <a:srgbClr val="F2DF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Offer Letter</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Free Look Period</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Participant Website</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Participant Statements</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Statement Stuffers</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Welcome Kit</a:t>
            </a:r>
            <a:endParaRPr lang="en-US" sz="1400" dirty="0">
              <a:solidFill>
                <a:schemeClr val="tx1"/>
              </a:solidFill>
              <a:cs typeface="Arial" pitchFamily="34" charset="0"/>
            </a:endParaRPr>
          </a:p>
        </p:txBody>
      </p:sp>
      <p:sp>
        <p:nvSpPr>
          <p:cNvPr id="6" name="Rectangle 5"/>
          <p:cNvSpPr/>
          <p:nvPr/>
        </p:nvSpPr>
        <p:spPr>
          <a:xfrm>
            <a:off x="1028700" y="1981200"/>
            <a:ext cx="2057400" cy="533400"/>
          </a:xfrm>
          <a:prstGeom prst="rect">
            <a:avLst/>
          </a:prstGeom>
          <a:solidFill>
            <a:srgbClr val="155B00"/>
          </a:solidFill>
          <a:ln>
            <a:solidFill>
              <a:srgbClr val="C8F1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Create Value Awareness</a:t>
            </a:r>
            <a:endParaRPr lang="en-US" sz="1400" b="1" dirty="0">
              <a:solidFill>
                <a:schemeClr val="bg1"/>
              </a:solidFill>
            </a:endParaRPr>
          </a:p>
        </p:txBody>
      </p:sp>
      <p:sp>
        <p:nvSpPr>
          <p:cNvPr id="7" name="Right Arrow Callout 6"/>
          <p:cNvSpPr/>
          <p:nvPr/>
        </p:nvSpPr>
        <p:spPr>
          <a:xfrm>
            <a:off x="3543300" y="2590800"/>
            <a:ext cx="2438400" cy="3505200"/>
          </a:xfrm>
          <a:prstGeom prst="rightArrowCallout">
            <a:avLst>
              <a:gd name="adj1" fmla="val 30752"/>
              <a:gd name="adj2" fmla="val 21830"/>
              <a:gd name="adj3" fmla="val 10753"/>
              <a:gd name="adj4" fmla="val 84969"/>
            </a:avLst>
          </a:prstGeom>
          <a:solidFill>
            <a:srgbClr val="F2DF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Call to Action </a:t>
            </a:r>
          </a:p>
          <a:p>
            <a:pPr indent="-184150">
              <a:lnSpc>
                <a:spcPct val="150000"/>
              </a:lnSpc>
              <a:buClr>
                <a:srgbClr val="155B00"/>
              </a:buClr>
            </a:pPr>
            <a:r>
              <a:rPr lang="en-US" sz="1400" dirty="0" smtClean="0">
                <a:solidFill>
                  <a:schemeClr val="tx1"/>
                </a:solidFill>
                <a:cs typeface="Arial" pitchFamily="34" charset="0"/>
              </a:rPr>
              <a:t>     (via Offer Letter)</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Education Center</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Participant Retention</a:t>
            </a:r>
          </a:p>
          <a:p>
            <a:pPr indent="-184150">
              <a:lnSpc>
                <a:spcPct val="150000"/>
              </a:lnSpc>
              <a:buClr>
                <a:srgbClr val="155B00"/>
              </a:buClr>
            </a:pPr>
            <a:r>
              <a:rPr lang="en-US" sz="1400" dirty="0" smtClean="0">
                <a:solidFill>
                  <a:schemeClr val="tx1"/>
                </a:solidFill>
                <a:cs typeface="Arial" pitchFamily="34" charset="0"/>
              </a:rPr>
              <a:t>     Program</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Opt-Out Process</a:t>
            </a:r>
          </a:p>
          <a:p>
            <a:pPr indent="-184150">
              <a:lnSpc>
                <a:spcPct val="150000"/>
              </a:lnSpc>
              <a:buClr>
                <a:srgbClr val="155B00"/>
              </a:buClr>
              <a:buFont typeface="Wingdings" pitchFamily="2" charset="2"/>
              <a:buChar char="§"/>
            </a:pPr>
            <a:endParaRPr lang="en-US" sz="1300" dirty="0" smtClean="0">
              <a:solidFill>
                <a:schemeClr val="tx1"/>
              </a:solidFill>
              <a:latin typeface="Arial" pitchFamily="34" charset="0"/>
              <a:cs typeface="Arial" pitchFamily="34" charset="0"/>
            </a:endParaRPr>
          </a:p>
        </p:txBody>
      </p:sp>
      <p:sp>
        <p:nvSpPr>
          <p:cNvPr id="8" name="Rectangle 7"/>
          <p:cNvSpPr/>
          <p:nvPr/>
        </p:nvSpPr>
        <p:spPr>
          <a:xfrm>
            <a:off x="3543300" y="1981200"/>
            <a:ext cx="2057400" cy="533400"/>
          </a:xfrm>
          <a:prstGeom prst="rect">
            <a:avLst/>
          </a:prstGeom>
          <a:solidFill>
            <a:srgbClr val="155B00"/>
          </a:solidFill>
          <a:ln>
            <a:solidFill>
              <a:srgbClr val="C8F1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Drive Action</a:t>
            </a:r>
            <a:endParaRPr lang="en-US" sz="1400" b="1" dirty="0">
              <a:solidFill>
                <a:schemeClr val="bg1"/>
              </a:solidFill>
              <a:latin typeface="+mj-lt"/>
            </a:endParaRPr>
          </a:p>
        </p:txBody>
      </p:sp>
      <p:grpSp>
        <p:nvGrpSpPr>
          <p:cNvPr id="9" name="Group 13"/>
          <p:cNvGrpSpPr/>
          <p:nvPr/>
        </p:nvGrpSpPr>
        <p:grpSpPr>
          <a:xfrm rot="16200000">
            <a:off x="3924300" y="4419600"/>
            <a:ext cx="1295400" cy="1905000"/>
            <a:chOff x="3048000" y="5105400"/>
            <a:chExt cx="1295400" cy="1524000"/>
          </a:xfrm>
          <a:solidFill>
            <a:srgbClr val="E4BD30"/>
          </a:solidFill>
          <a:effectLst>
            <a:outerShdw blurRad="50800" dist="38100" dir="5400000" algn="t" rotWithShape="0">
              <a:prstClr val="black">
                <a:alpha val="40000"/>
              </a:prstClr>
            </a:outerShdw>
          </a:effectLst>
        </p:grpSpPr>
        <p:sp>
          <p:nvSpPr>
            <p:cNvPr id="10" name="Rectangle 9"/>
            <p:cNvSpPr/>
            <p:nvPr/>
          </p:nvSpPr>
          <p:spPr>
            <a:xfrm>
              <a:off x="3048000" y="5105400"/>
              <a:ext cx="12954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Mail</a:t>
              </a:r>
            </a:p>
          </p:txBody>
        </p:sp>
        <p:sp>
          <p:nvSpPr>
            <p:cNvPr id="11" name="Rectangle 10"/>
            <p:cNvSpPr/>
            <p:nvPr/>
          </p:nvSpPr>
          <p:spPr>
            <a:xfrm>
              <a:off x="3048000" y="5486400"/>
              <a:ext cx="12954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Online</a:t>
              </a:r>
            </a:p>
          </p:txBody>
        </p:sp>
        <p:sp>
          <p:nvSpPr>
            <p:cNvPr id="12" name="Rectangle 11"/>
            <p:cNvSpPr/>
            <p:nvPr/>
          </p:nvSpPr>
          <p:spPr>
            <a:xfrm>
              <a:off x="3048000" y="5867400"/>
              <a:ext cx="12954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Field</a:t>
              </a:r>
            </a:p>
          </p:txBody>
        </p:sp>
        <p:sp>
          <p:nvSpPr>
            <p:cNvPr id="13" name="Rectangle 12"/>
            <p:cNvSpPr/>
            <p:nvPr/>
          </p:nvSpPr>
          <p:spPr>
            <a:xfrm>
              <a:off x="3048000" y="6248400"/>
              <a:ext cx="12954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Call Center</a:t>
              </a:r>
            </a:p>
          </p:txBody>
        </p:sp>
      </p:grpSp>
      <p:sp>
        <p:nvSpPr>
          <p:cNvPr id="14" name="Rectangle 13"/>
          <p:cNvSpPr/>
          <p:nvPr/>
        </p:nvSpPr>
        <p:spPr>
          <a:xfrm>
            <a:off x="6057900" y="1981200"/>
            <a:ext cx="2057400" cy="533400"/>
          </a:xfrm>
          <a:prstGeom prst="rect">
            <a:avLst/>
          </a:prstGeom>
          <a:solidFill>
            <a:srgbClr val="155B00"/>
          </a:solidFill>
          <a:ln>
            <a:solidFill>
              <a:srgbClr val="C8F1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Monitor &amp; Report Progress</a:t>
            </a:r>
            <a:endParaRPr lang="en-US" sz="1400" b="1" dirty="0">
              <a:solidFill>
                <a:schemeClr val="bg1"/>
              </a:solidFill>
              <a:latin typeface="+mj-lt"/>
            </a:endParaRPr>
          </a:p>
        </p:txBody>
      </p:sp>
      <p:sp>
        <p:nvSpPr>
          <p:cNvPr id="15" name="Rectangle 14"/>
          <p:cNvSpPr/>
          <p:nvPr/>
        </p:nvSpPr>
        <p:spPr>
          <a:xfrm>
            <a:off x="6057900" y="2590800"/>
            <a:ext cx="2057400" cy="3505200"/>
          </a:xfrm>
          <a:prstGeom prst="rect">
            <a:avLst/>
          </a:prstGeom>
          <a:solidFill>
            <a:srgbClr val="F2DF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863" indent="-169863">
              <a:lnSpc>
                <a:spcPct val="150000"/>
              </a:lnSpc>
              <a:buClr>
                <a:srgbClr val="155B00"/>
              </a:buClr>
              <a:buFont typeface="Wingdings" pitchFamily="2" charset="2"/>
              <a:buChar char="§"/>
            </a:pPr>
            <a:r>
              <a:rPr lang="en-US" sz="1400" dirty="0" smtClean="0">
                <a:solidFill>
                  <a:schemeClr val="tx1"/>
                </a:solidFill>
                <a:cs typeface="Arial" pitchFamily="34" charset="0"/>
              </a:rPr>
              <a:t>Plan Sponsor Retirement                 Readiness Report Card</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Participant Website</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Participant Statements</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Competitive Insight</a:t>
            </a:r>
          </a:p>
          <a:p>
            <a:pPr indent="-184150">
              <a:lnSpc>
                <a:spcPct val="150000"/>
              </a:lnSpc>
              <a:buClr>
                <a:srgbClr val="155B00"/>
              </a:buClr>
              <a:buFont typeface="Wingdings" pitchFamily="2" charset="2"/>
              <a:buChar char="§"/>
            </a:pPr>
            <a:r>
              <a:rPr lang="en-US" sz="1400" dirty="0" smtClean="0">
                <a:solidFill>
                  <a:schemeClr val="tx1"/>
                </a:solidFill>
                <a:cs typeface="Arial" pitchFamily="34" charset="0"/>
              </a:rPr>
              <a:t>Annual Kit</a:t>
            </a:r>
          </a:p>
        </p:txBody>
      </p:sp>
      <p:sp>
        <p:nvSpPr>
          <p:cNvPr id="18" name="Title 1"/>
          <p:cNvSpPr txBox="1">
            <a:spLocks/>
          </p:cNvSpPr>
          <p:nvPr/>
        </p:nvSpPr>
        <p:spPr>
          <a:xfrm>
            <a:off x="685800" y="5257800"/>
            <a:ext cx="8686800" cy="914400"/>
          </a:xfrm>
          <a:prstGeom prst="rect">
            <a:avLst/>
          </a:prstGeom>
        </p:spPr>
        <p:txBody>
          <a:bodyPr vert="horz" lIns="91440" tIns="45720" rIns="91440" bIns="45720" rtlCol="0"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7" name="Title 16"/>
          <p:cNvSpPr>
            <a:spLocks noGrp="1"/>
          </p:cNvSpPr>
          <p:nvPr>
            <p:ph type="title"/>
          </p:nvPr>
        </p:nvSpPr>
        <p:spPr>
          <a:xfrm>
            <a:off x="381000" y="381000"/>
            <a:ext cx="8229600" cy="563562"/>
          </a:xfrm>
        </p:spPr>
        <p:txBody>
          <a:bodyPr>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3000" b="1" i="0" kern="1200" baseline="0" dirty="0" smtClean="0">
                <a:solidFill>
                  <a:srgbClr val="155B00"/>
                </a:solidFill>
                <a:latin typeface="Arial" pitchFamily="34" charset="0"/>
                <a:ea typeface="+mj-ea"/>
                <a:cs typeface="Arial" pitchFamily="34" charset="0"/>
              </a:rPr>
              <a:t>Business Strategy &amp; Components</a:t>
            </a:r>
          </a:p>
        </p:txBody>
      </p:sp>
      <p:sp>
        <p:nvSpPr>
          <p:cNvPr id="16" name="Rectangle 3"/>
          <p:cNvSpPr txBox="1">
            <a:spLocks noChangeArrowheads="1"/>
          </p:cNvSpPr>
          <p:nvPr/>
        </p:nvSpPr>
        <p:spPr>
          <a:xfrm>
            <a:off x="457200" y="1143000"/>
            <a:ext cx="8311896" cy="609600"/>
          </a:xfrm>
          <a:prstGeom prst="rect">
            <a:avLst/>
          </a:prstGeom>
        </p:spPr>
        <p:txBody>
          <a:bodyPr vert="horz" lIns="91440" tIns="45720" rIns="91440" bIns="45720" rtlCol="0">
            <a:noAutofit/>
          </a:bodyPr>
          <a:lstStyle/>
          <a:p>
            <a:pPr lvl="0">
              <a:lnSpc>
                <a:spcPct val="120000"/>
              </a:lnSpc>
              <a:spcBef>
                <a:spcPct val="20000"/>
              </a:spcBef>
            </a:pPr>
            <a:r>
              <a:rPr lang="en-US" sz="2400" b="1" dirty="0" smtClean="0">
                <a:cs typeface="Arial" pitchFamily="34" charset="0"/>
              </a:rPr>
              <a:t>Strategy – Awareness, Action, Progress</a:t>
            </a:r>
          </a:p>
        </p:txBody>
      </p:sp>
      <p:pic>
        <p:nvPicPr>
          <p:cNvPr id="21" name="Picture 20" descr="Adv_Serv_Enh.png"/>
          <p:cNvPicPr>
            <a:picLocks noChangeAspect="1"/>
          </p:cNvPicPr>
          <p:nvPr/>
        </p:nvPicPr>
        <p:blipFill>
          <a:blip r:embed="rId3" cstate="print"/>
          <a:stretch>
            <a:fillRect/>
          </a:stretch>
        </p:blipFill>
        <p:spPr>
          <a:xfrm>
            <a:off x="990600" y="5105400"/>
            <a:ext cx="2151031" cy="1104705"/>
          </a:xfrm>
          <a:prstGeom prst="rect">
            <a:avLst/>
          </a:prstGeom>
        </p:spPr>
      </p:pic>
      <p:pic>
        <p:nvPicPr>
          <p:cNvPr id="19" name="Picture 18" descr="light_green_puzzle.png"/>
          <p:cNvPicPr>
            <a:picLocks noChangeAspect="1"/>
          </p:cNvPicPr>
          <p:nvPr/>
        </p:nvPicPr>
        <p:blipFill>
          <a:blip r:embed="rId4" cstate="print"/>
          <a:stretch>
            <a:fillRect/>
          </a:stretch>
        </p:blipFill>
        <p:spPr>
          <a:xfrm rot="20686367">
            <a:off x="6487046" y="4866895"/>
            <a:ext cx="762629" cy="1010785"/>
          </a:xfrm>
          <a:prstGeom prst="rect">
            <a:avLst/>
          </a:prstGeom>
        </p:spPr>
      </p:pic>
      <p:pic>
        <p:nvPicPr>
          <p:cNvPr id="20" name="Picture 19" descr="green_puzzle2.png"/>
          <p:cNvPicPr>
            <a:picLocks noChangeAspect="1"/>
          </p:cNvPicPr>
          <p:nvPr/>
        </p:nvPicPr>
        <p:blipFill>
          <a:blip r:embed="rId5" cstate="print"/>
          <a:stretch>
            <a:fillRect/>
          </a:stretch>
        </p:blipFill>
        <p:spPr>
          <a:xfrm rot="3831252">
            <a:off x="7172386" y="5109467"/>
            <a:ext cx="796856" cy="10561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Content Placeholder 2"/>
          <p:cNvSpPr>
            <a:spLocks noGrp="1"/>
          </p:cNvSpPr>
          <p:nvPr>
            <p:ph idx="1"/>
          </p:nvPr>
        </p:nvSpPr>
        <p:spPr>
          <a:xfrm>
            <a:off x="457200" y="1216152"/>
            <a:ext cx="7543800" cy="4525963"/>
          </a:xfrm>
        </p:spPr>
        <p:txBody>
          <a:bodyPr>
            <a:normAutofit/>
          </a:bodyPr>
          <a:lstStyle/>
          <a:p>
            <a:pPr marL="0" indent="0">
              <a:buFont typeface="Arial" pitchFamily="34" charset="0"/>
              <a:buNone/>
            </a:pPr>
            <a:r>
              <a:rPr lang="en-US" sz="1800" dirty="0" smtClean="0">
                <a:cs typeface="Arial" pitchFamily="34" charset="0"/>
              </a:rPr>
              <a:t>Aim to increase and retain </a:t>
            </a:r>
            <a:r>
              <a:rPr lang="en-US" sz="1800" b="1" dirty="0" smtClean="0">
                <a:cs typeface="Arial" pitchFamily="34" charset="0"/>
              </a:rPr>
              <a:t>plan </a:t>
            </a:r>
            <a:r>
              <a:rPr lang="en-US" sz="1800" dirty="0" smtClean="0">
                <a:cs typeface="Arial" pitchFamily="34" charset="0"/>
              </a:rPr>
              <a:t>and </a:t>
            </a:r>
            <a:r>
              <a:rPr lang="en-US" sz="1800" b="1" dirty="0" smtClean="0">
                <a:cs typeface="Arial" pitchFamily="34" charset="0"/>
              </a:rPr>
              <a:t>participant enrollments </a:t>
            </a:r>
            <a:r>
              <a:rPr lang="en-US" sz="1800" dirty="0" smtClean="0">
                <a:cs typeface="Arial" pitchFamily="34" charset="0"/>
              </a:rPr>
              <a:t>through the following programs:</a:t>
            </a:r>
          </a:p>
          <a:p>
            <a:pPr marL="914400" lvl="1" indent="-457200" eaLnBrk="1" hangingPunct="1">
              <a:buFont typeface="Calibri" pitchFamily="34" charset="0"/>
              <a:buNone/>
            </a:pPr>
            <a:endParaRPr lang="en-US" sz="1800" dirty="0" smtClean="0">
              <a:cs typeface="Arial" pitchFamily="34" charset="0"/>
            </a:endParaRPr>
          </a:p>
          <a:p>
            <a:pPr marL="914400" lvl="1" indent="-457200">
              <a:buFont typeface="Calibri" pitchFamily="34" charset="0"/>
              <a:buAutoNum type="arabicPeriod"/>
            </a:pPr>
            <a:r>
              <a:rPr lang="en-US" sz="1800" dirty="0" smtClean="0">
                <a:cs typeface="Arial" pitchFamily="34" charset="0"/>
              </a:rPr>
              <a:t>Retirement Readiness Report Card</a:t>
            </a:r>
          </a:p>
          <a:p>
            <a:pPr marL="914400" lvl="1" indent="-457200" eaLnBrk="1" hangingPunct="1">
              <a:buFont typeface="Calibri" pitchFamily="34" charset="0"/>
              <a:buAutoNum type="arabicPeriod"/>
            </a:pPr>
            <a:r>
              <a:rPr lang="en-US" sz="1800" dirty="0" smtClean="0">
                <a:cs typeface="Arial" pitchFamily="34" charset="0"/>
              </a:rPr>
              <a:t>Offer Letter</a:t>
            </a:r>
          </a:p>
          <a:p>
            <a:pPr marL="914400" lvl="1" indent="-457200" eaLnBrk="1" hangingPunct="1">
              <a:buFont typeface="Calibri" pitchFamily="34" charset="0"/>
              <a:buAutoNum type="arabicPeriod"/>
            </a:pPr>
            <a:r>
              <a:rPr lang="en-US" sz="1800" dirty="0" smtClean="0">
                <a:cs typeface="Arial" pitchFamily="34" charset="0"/>
              </a:rPr>
              <a:t>Free Look Period</a:t>
            </a:r>
          </a:p>
          <a:p>
            <a:pPr marL="914400" lvl="1" indent="-457200">
              <a:buFont typeface="Calibri" pitchFamily="34" charset="0"/>
              <a:buAutoNum type="arabicPeriod"/>
            </a:pPr>
            <a:r>
              <a:rPr lang="en-US" sz="1800" dirty="0" smtClean="0">
                <a:cs typeface="Arial" pitchFamily="34" charset="0"/>
              </a:rPr>
              <a:t>Education Center</a:t>
            </a:r>
          </a:p>
          <a:p>
            <a:pPr marL="914400" lvl="1" indent="-457200" eaLnBrk="1" hangingPunct="1">
              <a:buFont typeface="Calibri" pitchFamily="34" charset="0"/>
              <a:buAutoNum type="arabicPeriod"/>
            </a:pPr>
            <a:r>
              <a:rPr lang="en-US" sz="1800" dirty="0" smtClean="0">
                <a:cs typeface="Arial" pitchFamily="34" charset="0"/>
              </a:rPr>
              <a:t>Re-Engineered Managed Account Opt -Out </a:t>
            </a:r>
            <a:br>
              <a:rPr lang="en-US" sz="1800" dirty="0" smtClean="0">
                <a:cs typeface="Arial" pitchFamily="34" charset="0"/>
              </a:rPr>
            </a:br>
            <a:r>
              <a:rPr lang="en-US" sz="1800" dirty="0" smtClean="0">
                <a:cs typeface="Arial" pitchFamily="34" charset="0"/>
              </a:rPr>
              <a:t>Enrollment Process</a:t>
            </a:r>
          </a:p>
        </p:txBody>
      </p:sp>
      <p:sp>
        <p:nvSpPr>
          <p:cNvPr id="7" name="Title 16"/>
          <p:cNvSpPr>
            <a:spLocks noGrp="1"/>
          </p:cNvSpPr>
          <p:nvPr>
            <p:ph type="title"/>
          </p:nvPr>
        </p:nvSpPr>
        <p:spPr>
          <a:xfrm>
            <a:off x="381000" y="381000"/>
            <a:ext cx="8229600" cy="563562"/>
          </a:xfrm>
        </p:spPr>
        <p:txBody>
          <a:bodyPr>
            <a:noAutofit/>
          </a:bodyPr>
          <a:lstStyle/>
          <a:p>
            <a:pPr algn="l">
              <a:buFontTx/>
              <a:buNone/>
            </a:pPr>
            <a:r>
              <a:rPr lang="en-US" sz="3000" b="1" dirty="0" smtClean="0">
                <a:solidFill>
                  <a:srgbClr val="155B00"/>
                </a:solidFill>
                <a:latin typeface="Arial" pitchFamily="34" charset="0"/>
                <a:cs typeface="Arial" pitchFamily="34" charset="0"/>
              </a:rPr>
              <a:t>Business Strategy &amp; Components</a:t>
            </a:r>
          </a:p>
        </p:txBody>
      </p:sp>
      <p:pic>
        <p:nvPicPr>
          <p:cNvPr id="10" name="Picture 9" descr="topics.png"/>
          <p:cNvPicPr>
            <a:picLocks noChangeAspect="1"/>
          </p:cNvPicPr>
          <p:nvPr/>
        </p:nvPicPr>
        <p:blipFill>
          <a:blip r:embed="rId3" cstate="print"/>
          <a:stretch>
            <a:fillRect/>
          </a:stretch>
        </p:blipFill>
        <p:spPr>
          <a:xfrm>
            <a:off x="6018857" y="4470400"/>
            <a:ext cx="2604442" cy="21130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6152"/>
            <a:ext cx="8229600" cy="5641848"/>
          </a:xfrm>
        </p:spPr>
        <p:txBody>
          <a:bodyPr>
            <a:noAutofit/>
          </a:bodyPr>
          <a:lstStyle/>
          <a:p>
            <a:pPr marL="0" lvl="3" indent="-457200">
              <a:lnSpc>
                <a:spcPts val="1800"/>
              </a:lnSpc>
              <a:buNone/>
            </a:pPr>
            <a:r>
              <a:rPr lang="en-US" sz="1800" b="1" dirty="0" smtClean="0">
                <a:cs typeface="Arial" pitchFamily="34" charset="0"/>
              </a:rPr>
              <a:t>What is it?</a:t>
            </a:r>
          </a:p>
          <a:p>
            <a:pPr marL="457200" lvl="1" indent="-223838">
              <a:lnSpc>
                <a:spcPts val="1900"/>
              </a:lnSpc>
              <a:buFont typeface="Arial" pitchFamily="34" charset="0"/>
              <a:buChar char="•"/>
            </a:pPr>
            <a:r>
              <a:rPr lang="en-US" sz="1800" dirty="0" smtClean="0">
                <a:cs typeface="Arial" pitchFamily="34" charset="0"/>
              </a:rPr>
              <a:t>Tool to measure and analyze participant retirement readiness  </a:t>
            </a:r>
          </a:p>
          <a:p>
            <a:pPr marL="457200" lvl="1" indent="-223838">
              <a:lnSpc>
                <a:spcPts val="1900"/>
              </a:lnSpc>
              <a:buFont typeface="Arial" pitchFamily="34" charset="0"/>
              <a:buChar char="•"/>
            </a:pPr>
            <a:r>
              <a:rPr lang="en-US" sz="1800" dirty="0" smtClean="0">
                <a:cs typeface="Arial" pitchFamily="34" charset="0"/>
              </a:rPr>
              <a:t>Provides in-depth reporting metrics to assist plan sponsors in fulfilling their fiduciary</a:t>
            </a:r>
          </a:p>
          <a:p>
            <a:pPr marL="457200" lvl="1" indent="-223838">
              <a:lnSpc>
                <a:spcPts val="1900"/>
              </a:lnSpc>
              <a:buFont typeface="Arial" pitchFamily="34" charset="0"/>
              <a:buChar char="•"/>
            </a:pPr>
            <a:r>
              <a:rPr lang="en-US" sz="1800" dirty="0" smtClean="0">
                <a:cs typeface="Arial" pitchFamily="34" charset="0"/>
              </a:rPr>
              <a:t>Identifies opportunities for improving retirement readiness</a:t>
            </a:r>
          </a:p>
          <a:p>
            <a:pPr marL="457200" lvl="1" indent="-223838">
              <a:lnSpc>
                <a:spcPts val="1900"/>
              </a:lnSpc>
              <a:buNone/>
            </a:pPr>
            <a:endParaRPr lang="en-US" sz="1800" dirty="0" smtClean="0">
              <a:cs typeface="Arial" pitchFamily="34" charset="0"/>
            </a:endParaRPr>
          </a:p>
          <a:p>
            <a:pPr marL="0" lvl="3" indent="-457200">
              <a:lnSpc>
                <a:spcPts val="1800"/>
              </a:lnSpc>
              <a:buNone/>
            </a:pPr>
            <a:r>
              <a:rPr lang="en-US" sz="1800" b="1" dirty="0" smtClean="0">
                <a:cs typeface="Arial" pitchFamily="34" charset="0"/>
              </a:rPr>
              <a:t>To whom is it being offered? </a:t>
            </a:r>
          </a:p>
          <a:p>
            <a:pPr marL="457200" lvl="1" indent="-223838">
              <a:lnSpc>
                <a:spcPts val="1900"/>
              </a:lnSpc>
              <a:buFont typeface="Arial" pitchFamily="34" charset="0"/>
              <a:buChar char="•"/>
            </a:pPr>
            <a:r>
              <a:rPr lang="en-US" sz="1800" dirty="0" smtClean="0">
                <a:cs typeface="Arial" pitchFamily="34" charset="0"/>
              </a:rPr>
              <a:t>Plan sponsors</a:t>
            </a:r>
          </a:p>
          <a:p>
            <a:pPr marL="457200" lvl="1" indent="-223838">
              <a:lnSpc>
                <a:spcPts val="1900"/>
              </a:lnSpc>
              <a:buNone/>
            </a:pPr>
            <a:endParaRPr lang="en-US" sz="1800" dirty="0" smtClean="0">
              <a:cs typeface="Arial" pitchFamily="34" charset="0"/>
            </a:endParaRPr>
          </a:p>
          <a:p>
            <a:pPr marL="0" lvl="3" indent="-457200">
              <a:lnSpc>
                <a:spcPts val="1800"/>
              </a:lnSpc>
              <a:buNone/>
            </a:pPr>
            <a:r>
              <a:rPr lang="en-US" sz="1800" b="1" dirty="0" smtClean="0">
                <a:cs typeface="Arial" pitchFamily="34" charset="0"/>
              </a:rPr>
              <a:t>What are the strategy, positioning and value? </a:t>
            </a:r>
          </a:p>
          <a:p>
            <a:pPr marL="457200" lvl="1" indent="-223838">
              <a:lnSpc>
                <a:spcPts val="1900"/>
              </a:lnSpc>
              <a:buFont typeface="Arial" pitchFamily="34" charset="0"/>
              <a:buChar char="•"/>
            </a:pPr>
            <a:r>
              <a:rPr lang="en-US" sz="1800" dirty="0" smtClean="0">
                <a:cs typeface="Arial" pitchFamily="34" charset="0"/>
              </a:rPr>
              <a:t>Brings awareness to plan sponsor of specific participant behavior</a:t>
            </a:r>
          </a:p>
          <a:p>
            <a:pPr marL="457200" lvl="1" indent="-223838">
              <a:lnSpc>
                <a:spcPts val="1900"/>
              </a:lnSpc>
              <a:buFont typeface="Arial" pitchFamily="34" charset="0"/>
              <a:buChar char="•"/>
            </a:pPr>
            <a:r>
              <a:rPr lang="en-US" sz="1800" dirty="0" smtClean="0">
                <a:cs typeface="Arial" pitchFamily="34" charset="0"/>
              </a:rPr>
              <a:t>Identifies potential strategies to increase retirement readiness</a:t>
            </a:r>
          </a:p>
          <a:p>
            <a:pPr marL="457200" lvl="1" indent="-223838">
              <a:lnSpc>
                <a:spcPts val="1900"/>
              </a:lnSpc>
              <a:buFont typeface="Arial" pitchFamily="34" charset="0"/>
              <a:buChar char="•"/>
            </a:pPr>
            <a:r>
              <a:rPr lang="en-US" sz="1800" dirty="0" smtClean="0"/>
              <a:t>Provides information </a:t>
            </a:r>
            <a:r>
              <a:rPr lang="en-US" sz="1800" dirty="0" smtClean="0">
                <a:cs typeface="Arial" pitchFamily="34" charset="0"/>
              </a:rPr>
              <a:t>regarding Advisory Services plan-specific portfolios and rate of return information</a:t>
            </a:r>
          </a:p>
          <a:p>
            <a:pPr marL="457200" lvl="1" indent="-223838">
              <a:lnSpc>
                <a:spcPts val="1900"/>
              </a:lnSpc>
              <a:buFont typeface="Arial" pitchFamily="34" charset="0"/>
              <a:buChar char="•"/>
            </a:pPr>
            <a:r>
              <a:rPr lang="en-US" sz="1800" dirty="0" smtClean="0">
                <a:cs typeface="Arial" pitchFamily="34" charset="0"/>
              </a:rPr>
              <a:t>Generates consultative discussions regarding:</a:t>
            </a:r>
          </a:p>
          <a:p>
            <a:pPr marL="966788" lvl="1" indent="-222250">
              <a:lnSpc>
                <a:spcPts val="1900"/>
              </a:lnSpc>
            </a:pPr>
            <a:r>
              <a:rPr lang="en-US" sz="1800" dirty="0" smtClean="0">
                <a:solidFill>
                  <a:srgbClr val="292929"/>
                </a:solidFill>
                <a:cs typeface="Arial" pitchFamily="34" charset="0"/>
              </a:rPr>
              <a:t>Potential plan design changes</a:t>
            </a:r>
          </a:p>
          <a:p>
            <a:pPr marL="966788" lvl="1" indent="-222250">
              <a:lnSpc>
                <a:spcPts val="1900"/>
              </a:lnSpc>
            </a:pPr>
            <a:r>
              <a:rPr lang="en-US" sz="1800" dirty="0" smtClean="0">
                <a:solidFill>
                  <a:srgbClr val="292929"/>
                </a:solidFill>
                <a:cs typeface="Arial" pitchFamily="34" charset="0"/>
              </a:rPr>
              <a:t>Investment lineup additions</a:t>
            </a:r>
          </a:p>
          <a:p>
            <a:pPr marL="460375" indent="-222250">
              <a:lnSpc>
                <a:spcPts val="1900"/>
              </a:lnSpc>
            </a:pPr>
            <a:r>
              <a:rPr lang="en-US" sz="1800" dirty="0" smtClean="0">
                <a:solidFill>
                  <a:srgbClr val="292929"/>
                </a:solidFill>
                <a:cs typeface="Arial" pitchFamily="34" charset="0"/>
              </a:rPr>
              <a:t>Participant communication, education or beneficial Advisory Services programs</a:t>
            </a:r>
          </a:p>
        </p:txBody>
      </p:sp>
      <p:sp>
        <p:nvSpPr>
          <p:cNvPr id="5" name="Title 1"/>
          <p:cNvSpPr>
            <a:spLocks noGrp="1"/>
          </p:cNvSpPr>
          <p:nvPr>
            <p:ph type="title"/>
          </p:nvPr>
        </p:nvSpPr>
        <p:spPr>
          <a:xfrm>
            <a:off x="384048" y="350838"/>
            <a:ext cx="8229600" cy="639762"/>
          </a:xfrm>
        </p:spPr>
        <p:txBody>
          <a:bodyPr>
            <a:normAutofit/>
          </a:bodyPr>
          <a:lstStyle/>
          <a:p>
            <a:pPr algn="l"/>
            <a:r>
              <a:rPr lang="en-US" sz="2900" b="1" dirty="0" smtClean="0">
                <a:solidFill>
                  <a:srgbClr val="155B00"/>
                </a:solidFill>
                <a:latin typeface="Arial" pitchFamily="34" charset="0"/>
                <a:cs typeface="Arial" pitchFamily="34" charset="0"/>
              </a:rPr>
              <a:t>Retirement Readiness Report Card</a:t>
            </a:r>
            <a:endParaRPr lang="en-US" sz="2900" b="1" dirty="0">
              <a:solidFill>
                <a:srgbClr val="155B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1189037"/>
            <a:ext cx="4038600" cy="5135563"/>
          </a:xfrm>
        </p:spPr>
        <p:txBody>
          <a:bodyPr>
            <a:normAutofit/>
          </a:bodyPr>
          <a:lstStyle/>
          <a:p>
            <a:pPr marL="342900" lvl="1" indent="-342900">
              <a:buFont typeface="Arial" pitchFamily="34" charset="0"/>
              <a:buChar char="•"/>
            </a:pPr>
            <a:r>
              <a:rPr lang="en-US" sz="1800" dirty="0" smtClean="0">
                <a:cs typeface="Arial" charset="0"/>
              </a:rPr>
              <a:t>Plan Specific Retirement Readiness Analysis</a:t>
            </a:r>
            <a:endParaRPr lang="en-US" sz="1800" b="1" dirty="0" smtClean="0">
              <a:cs typeface="Arial" charset="0"/>
            </a:endParaRPr>
          </a:p>
          <a:p>
            <a:endParaRPr lang="en-US" dirty="0" smtClean="0">
              <a:solidFill>
                <a:schemeClr val="dk1"/>
              </a:solidFill>
            </a:endParaRPr>
          </a:p>
          <a:p>
            <a:endParaRPr lang="en-US" dirty="0"/>
          </a:p>
        </p:txBody>
      </p:sp>
      <p:sp>
        <p:nvSpPr>
          <p:cNvPr id="6" name="Content Placeholder 5"/>
          <p:cNvSpPr txBox="1">
            <a:spLocks/>
          </p:cNvSpPr>
          <p:nvPr/>
        </p:nvSpPr>
        <p:spPr>
          <a:xfrm>
            <a:off x="4680097" y="1178404"/>
            <a:ext cx="4038600" cy="5059363"/>
          </a:xfrm>
          <a:prstGeom prst="rect">
            <a:avLst/>
          </a:prstGeom>
        </p:spPr>
        <p:txBody>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Arial" charset="0"/>
              </a:rPr>
              <a:t>Four Pillars of Retirement Readiness</a:t>
            </a:r>
            <a:endParaRPr kumimoji="0" lang="en-US" b="1" i="0" u="none" strike="noStrike" kern="1200" cap="none" spc="0" normalizeH="0" baseline="0" noProof="0" dirty="0" smtClean="0">
              <a:ln>
                <a:noFill/>
              </a:ln>
              <a:solidFill>
                <a:schemeClr val="tx1"/>
              </a:solidFill>
              <a:effectLst/>
              <a:uLnTx/>
              <a:uFillTx/>
              <a:latin typeface="+mn-lt"/>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3" cstate="print"/>
          <a:srcRect l="21717" r="21717"/>
          <a:stretch>
            <a:fillRect/>
          </a:stretch>
        </p:blipFill>
        <p:spPr bwMode="auto">
          <a:xfrm>
            <a:off x="660400" y="2215547"/>
            <a:ext cx="3352800" cy="4222044"/>
          </a:xfrm>
          <a:prstGeom prst="rect">
            <a:avLst/>
          </a:prstGeom>
          <a:noFill/>
          <a:ln w="9525">
            <a:solidFill>
              <a:srgbClr val="808080"/>
            </a:solidFill>
            <a:miter lim="800000"/>
            <a:headEnd/>
            <a:tailEnd/>
          </a:ln>
          <a:effectLst>
            <a:outerShdw blurRad="495300" sx="98000" sy="98000" algn="ctr" rotWithShape="0">
              <a:srgbClr val="1C7600"/>
            </a:outerShdw>
          </a:effectLst>
        </p:spPr>
      </p:pic>
      <p:pic>
        <p:nvPicPr>
          <p:cNvPr id="8" name="Picture 3"/>
          <p:cNvPicPr>
            <a:picLocks noChangeArrowheads="1"/>
          </p:cNvPicPr>
          <p:nvPr/>
        </p:nvPicPr>
        <p:blipFill>
          <a:blip r:embed="rId4" cstate="print"/>
          <a:srcRect l="21528" r="21528"/>
          <a:stretch>
            <a:fillRect/>
          </a:stretch>
        </p:blipFill>
        <p:spPr bwMode="auto">
          <a:xfrm>
            <a:off x="5016500" y="2164747"/>
            <a:ext cx="3355848" cy="4224528"/>
          </a:xfrm>
          <a:prstGeom prst="rect">
            <a:avLst/>
          </a:prstGeom>
          <a:noFill/>
          <a:ln w="9525">
            <a:solidFill>
              <a:srgbClr val="808080"/>
            </a:solidFill>
            <a:miter lim="800000"/>
            <a:headEnd/>
            <a:tailEnd/>
          </a:ln>
          <a:effectLst>
            <a:outerShdw blurRad="495300" sx="98000" sy="98000" algn="ctr" rotWithShape="0">
              <a:srgbClr val="1C7600"/>
            </a:outerShdw>
          </a:effectLst>
        </p:spPr>
      </p:pic>
      <p:sp>
        <p:nvSpPr>
          <p:cNvPr id="10" name="Title 1"/>
          <p:cNvSpPr txBox="1">
            <a:spLocks/>
          </p:cNvSpPr>
          <p:nvPr/>
        </p:nvSpPr>
        <p:spPr>
          <a:xfrm>
            <a:off x="384048" y="350838"/>
            <a:ext cx="8229600" cy="6397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smtClean="0">
                <a:ln>
                  <a:noFill/>
                </a:ln>
                <a:solidFill>
                  <a:srgbClr val="155B00"/>
                </a:solidFill>
                <a:effectLst/>
                <a:uLnTx/>
                <a:uFillTx/>
                <a:latin typeface="Arial" pitchFamily="34" charset="0"/>
                <a:ea typeface="+mj-ea"/>
                <a:cs typeface="Arial" pitchFamily="34" charset="0"/>
              </a:rPr>
              <a:t>Plan Retirement Ready Report Card</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4048" y="350838"/>
            <a:ext cx="8229600" cy="639762"/>
          </a:xfrm>
        </p:spPr>
        <p:txBody>
          <a:bodyPr>
            <a:normAutofit/>
          </a:bodyPr>
          <a:lstStyle/>
          <a:p>
            <a:pPr algn="l"/>
            <a:r>
              <a:rPr lang="en-US" sz="2900" b="1" dirty="0" smtClean="0">
                <a:solidFill>
                  <a:srgbClr val="155B00"/>
                </a:solidFill>
                <a:latin typeface="Arial" pitchFamily="34" charset="0"/>
                <a:cs typeface="Arial" pitchFamily="34" charset="0"/>
              </a:rPr>
              <a:t>Plan Retirement Ready Report Card</a:t>
            </a:r>
            <a:endParaRPr lang="en-US" sz="2900" b="1" dirty="0">
              <a:solidFill>
                <a:srgbClr val="155B00"/>
              </a:solidFill>
              <a:latin typeface="Arial" pitchFamily="34" charset="0"/>
              <a:cs typeface="Arial" pitchFamily="34" charset="0"/>
            </a:endParaRPr>
          </a:p>
        </p:txBody>
      </p:sp>
      <p:sp>
        <p:nvSpPr>
          <p:cNvPr id="4" name="Content Placeholder 2"/>
          <p:cNvSpPr>
            <a:spLocks noGrp="1"/>
          </p:cNvSpPr>
          <p:nvPr>
            <p:ph sz="half" idx="1"/>
          </p:nvPr>
        </p:nvSpPr>
        <p:spPr>
          <a:xfrm>
            <a:off x="457200" y="1189037"/>
            <a:ext cx="4038600" cy="5135563"/>
          </a:xfrm>
        </p:spPr>
        <p:txBody>
          <a:bodyPr>
            <a:normAutofit/>
          </a:bodyPr>
          <a:lstStyle/>
          <a:p>
            <a:endParaRPr lang="en-US" dirty="0" smtClean="0">
              <a:solidFill>
                <a:schemeClr val="dk1"/>
              </a:solidFill>
            </a:endParaRPr>
          </a:p>
          <a:p>
            <a:endParaRPr lang="en-US" dirty="0"/>
          </a:p>
        </p:txBody>
      </p:sp>
      <p:sp>
        <p:nvSpPr>
          <p:cNvPr id="6" name="Content Placeholder 5"/>
          <p:cNvSpPr txBox="1">
            <a:spLocks/>
          </p:cNvSpPr>
          <p:nvPr/>
        </p:nvSpPr>
        <p:spPr>
          <a:xfrm>
            <a:off x="4648200" y="1189037"/>
            <a:ext cx="4038600" cy="50593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8"/>
          <p:cNvSpPr txBox="1">
            <a:spLocks/>
          </p:cNvSpPr>
          <p:nvPr/>
        </p:nvSpPr>
        <p:spPr>
          <a:xfrm>
            <a:off x="457200" y="1188720"/>
            <a:ext cx="4038600" cy="5135563"/>
          </a:xfrm>
          <a:prstGeom prst="rect">
            <a:avLst/>
          </a:prstGeom>
        </p:spPr>
        <p:txBody>
          <a:bodyPr vert="horz" lIns="91440" tIns="45720" rIns="91440" bIns="45720" rtlCol="0">
            <a:normAutofit/>
          </a:bodyPr>
          <a:lstStyle/>
          <a:p>
            <a:pPr marL="342900" lvl="1" indent="-342900">
              <a:spcBef>
                <a:spcPct val="20000"/>
              </a:spcBef>
              <a:buFont typeface="Arial" pitchFamily="34" charset="0"/>
              <a:buChar char="•"/>
            </a:pPr>
            <a:r>
              <a:rPr lang="en-US" dirty="0" smtClean="0">
                <a:cs typeface="Arial" charset="0"/>
              </a:rPr>
              <a:t>Retirement Readiness  Analysis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Content Placeholder 9"/>
          <p:cNvSpPr txBox="1">
            <a:spLocks/>
          </p:cNvSpPr>
          <p:nvPr/>
        </p:nvSpPr>
        <p:spPr>
          <a:xfrm>
            <a:off x="4648200" y="1188720"/>
            <a:ext cx="4038600" cy="5135563"/>
          </a:xfrm>
          <a:prstGeom prst="rect">
            <a:avLst/>
          </a:prstGeom>
        </p:spPr>
        <p:txBody>
          <a:bodyPr/>
          <a:lstStyle/>
          <a:p>
            <a:pPr marL="342900" lvl="1" indent="-342900">
              <a:spcBef>
                <a:spcPct val="20000"/>
              </a:spcBef>
              <a:buFont typeface="Arial" pitchFamily="34" charset="0"/>
              <a:buChar char="•"/>
            </a:pPr>
            <a:r>
              <a:rPr lang="en-US" dirty="0" smtClean="0">
                <a:cs typeface="Arial" charset="0"/>
              </a:rPr>
              <a:t>Advisory Services Plan Specific Portfolio Analysis</a:t>
            </a:r>
          </a:p>
        </p:txBody>
      </p:sp>
      <p:pic>
        <p:nvPicPr>
          <p:cNvPr id="11" name="Picture 3"/>
          <p:cNvPicPr>
            <a:picLocks noChangeAspect="1" noChangeArrowheads="1"/>
          </p:cNvPicPr>
          <p:nvPr/>
        </p:nvPicPr>
        <p:blipFill>
          <a:blip r:embed="rId3" cstate="print"/>
          <a:srcRect l="21528" r="21528"/>
          <a:stretch>
            <a:fillRect/>
          </a:stretch>
        </p:blipFill>
        <p:spPr bwMode="auto">
          <a:xfrm>
            <a:off x="685800" y="2179828"/>
            <a:ext cx="3355848" cy="4305616"/>
          </a:xfrm>
          <a:prstGeom prst="rect">
            <a:avLst/>
          </a:prstGeom>
          <a:noFill/>
          <a:ln w="9525">
            <a:solidFill>
              <a:srgbClr val="808080"/>
            </a:solidFill>
            <a:miter lim="800000"/>
            <a:headEnd/>
            <a:tailEnd/>
          </a:ln>
          <a:effectLst>
            <a:outerShdw blurRad="495300" sx="98000" sy="98000" algn="ctr" rotWithShape="0">
              <a:srgbClr val="1C7600"/>
            </a:outerShdw>
          </a:effectLst>
        </p:spPr>
      </p:pic>
      <p:pic>
        <p:nvPicPr>
          <p:cNvPr id="12" name="Picture 3"/>
          <p:cNvPicPr>
            <a:picLocks noChangeAspect="1" noChangeArrowheads="1"/>
          </p:cNvPicPr>
          <p:nvPr/>
        </p:nvPicPr>
        <p:blipFill>
          <a:blip r:embed="rId4" cstate="print"/>
          <a:srcRect l="21528" r="21528"/>
          <a:stretch>
            <a:fillRect/>
          </a:stretch>
        </p:blipFill>
        <p:spPr bwMode="auto">
          <a:xfrm>
            <a:off x="4988052" y="2167128"/>
            <a:ext cx="3354772" cy="4224528"/>
          </a:xfrm>
          <a:prstGeom prst="rect">
            <a:avLst/>
          </a:prstGeom>
          <a:noFill/>
          <a:ln w="9525">
            <a:solidFill>
              <a:srgbClr val="808080"/>
            </a:solidFill>
            <a:miter lim="800000"/>
            <a:headEnd/>
            <a:tailEnd/>
          </a:ln>
          <a:effectLst>
            <a:outerShdw blurRad="495300" sx="98000" sy="98000" algn="ctr" rotWithShape="0">
              <a:srgbClr val="1C7600"/>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84048"/>
            <a:ext cx="8229600" cy="563562"/>
          </a:xfrm>
        </p:spPr>
        <p:txBody>
          <a:bodyPr>
            <a:noAutofit/>
          </a:bodyPr>
          <a:lstStyle/>
          <a:p>
            <a:pPr algn="l"/>
            <a:r>
              <a:rPr lang="en-US" sz="2900" b="1" dirty="0" smtClean="0">
                <a:solidFill>
                  <a:srgbClr val="155B00"/>
                </a:solidFill>
                <a:latin typeface="Arial" pitchFamily="34" charset="0"/>
                <a:cs typeface="Arial" pitchFamily="34" charset="0"/>
              </a:rPr>
              <a:t>Plan Sponsor “Call-to-Action”</a:t>
            </a:r>
            <a:endParaRPr lang="en-US" sz="2900" b="1" dirty="0">
              <a:solidFill>
                <a:srgbClr val="155B00"/>
              </a:solidFill>
              <a:latin typeface="Arial" pitchFamily="34" charset="0"/>
              <a:cs typeface="Arial" pitchFamily="34" charset="0"/>
            </a:endParaRPr>
          </a:p>
        </p:txBody>
      </p:sp>
      <p:sp>
        <p:nvSpPr>
          <p:cNvPr id="3" name="Content Placeholder 2"/>
          <p:cNvSpPr>
            <a:spLocks noGrp="1"/>
          </p:cNvSpPr>
          <p:nvPr>
            <p:ph idx="1"/>
          </p:nvPr>
        </p:nvSpPr>
        <p:spPr>
          <a:xfrm>
            <a:off x="457200" y="1216152"/>
            <a:ext cx="7848600" cy="4525963"/>
          </a:xfrm>
        </p:spPr>
        <p:txBody>
          <a:bodyPr>
            <a:normAutofit/>
          </a:bodyPr>
          <a:lstStyle/>
          <a:p>
            <a:pPr marL="457200" indent="-223838">
              <a:lnSpc>
                <a:spcPts val="1900"/>
              </a:lnSpc>
            </a:pPr>
            <a:r>
              <a:rPr lang="en-US" sz="1800" dirty="0" smtClean="0"/>
              <a:t>Empowers the Plan Sponsor with data around the Retirement Readiness of their plan participants</a:t>
            </a:r>
            <a:endParaRPr lang="en-US" sz="1800" dirty="0" smtClean="0">
              <a:cs typeface="Arial" pitchFamily="34" charset="0"/>
            </a:endParaRPr>
          </a:p>
          <a:p>
            <a:pPr marL="966788" lvl="1" indent="-222250">
              <a:lnSpc>
                <a:spcPts val="1900"/>
              </a:lnSpc>
              <a:spcBef>
                <a:spcPts val="1200"/>
              </a:spcBef>
            </a:pPr>
            <a:r>
              <a:rPr lang="en-US" sz="1800" dirty="0" smtClean="0">
                <a:solidFill>
                  <a:srgbClr val="292929"/>
                </a:solidFill>
                <a:cs typeface="Arial" pitchFamily="34" charset="0"/>
              </a:rPr>
              <a:t>Insight into portfolio allocation and savings rates</a:t>
            </a:r>
          </a:p>
          <a:p>
            <a:pPr marL="966788" lvl="1" indent="-222250">
              <a:lnSpc>
                <a:spcPts val="1900"/>
              </a:lnSpc>
            </a:pPr>
            <a:r>
              <a:rPr lang="en-US" sz="1800" dirty="0" smtClean="0">
                <a:solidFill>
                  <a:srgbClr val="292929"/>
                </a:solidFill>
                <a:cs typeface="Arial" pitchFamily="34" charset="0"/>
              </a:rPr>
              <a:t>Includes performance data </a:t>
            </a:r>
          </a:p>
          <a:p>
            <a:pPr marL="966788" lvl="1" indent="-222250">
              <a:lnSpc>
                <a:spcPts val="1900"/>
              </a:lnSpc>
            </a:pPr>
            <a:r>
              <a:rPr lang="en-US" sz="1800" dirty="0" smtClean="0">
                <a:solidFill>
                  <a:srgbClr val="292929"/>
                </a:solidFill>
                <a:cs typeface="Arial" pitchFamily="34" charset="0"/>
              </a:rPr>
              <a:t>Provides investment risk profiles of participants</a:t>
            </a:r>
          </a:p>
          <a:p>
            <a:pPr indent="0"/>
            <a:endParaRPr lang="en-US" sz="1800" dirty="0" smtClean="0">
              <a:cs typeface="Arial" pitchFamily="34" charset="0"/>
            </a:endParaRPr>
          </a:p>
          <a:p>
            <a:pPr marL="457200" indent="-223838">
              <a:lnSpc>
                <a:spcPts val="1900"/>
              </a:lnSpc>
            </a:pPr>
            <a:r>
              <a:rPr lang="en-US" sz="1800" dirty="0" smtClean="0"/>
              <a:t>Communicates the potential benefits of Advisory Services’ recommendations as a way to improve overall Retirement Readiness</a:t>
            </a:r>
            <a:endParaRPr lang="en-US" sz="1800" dirty="0" smtClean="0">
              <a:cs typeface="Arial" pitchFamily="34" charset="0"/>
            </a:endParaRPr>
          </a:p>
          <a:p>
            <a:pPr marL="457200" indent="-223838">
              <a:lnSpc>
                <a:spcPts val="1900"/>
              </a:lnSpc>
            </a:pPr>
            <a:endParaRPr lang="en-US" sz="1800" dirty="0" smtClean="0">
              <a:cs typeface="Arial" pitchFamily="34" charset="0"/>
            </a:endParaRPr>
          </a:p>
          <a:p>
            <a:pPr marL="457200" indent="-223838">
              <a:lnSpc>
                <a:spcPts val="1900"/>
              </a:lnSpc>
            </a:pPr>
            <a:r>
              <a:rPr lang="en-US" sz="1800" dirty="0" smtClean="0"/>
              <a:t>Intended to demonstrate opportunities for plan design changes and participant outreach opportunities</a:t>
            </a:r>
            <a:endParaRPr lang="en-US" sz="1800" dirty="0" smtClean="0">
              <a:cs typeface="Arial" pitchFamily="34" charset="0"/>
            </a:endParaRPr>
          </a:p>
        </p:txBody>
      </p:sp>
      <p:pic>
        <p:nvPicPr>
          <p:cNvPr id="4" name="Picture 3" descr="2people.png"/>
          <p:cNvPicPr>
            <a:picLocks noChangeAspect="1"/>
          </p:cNvPicPr>
          <p:nvPr/>
        </p:nvPicPr>
        <p:blipFill>
          <a:blip r:embed="rId3" cstate="print"/>
          <a:stretch>
            <a:fillRect/>
          </a:stretch>
        </p:blipFill>
        <p:spPr>
          <a:xfrm>
            <a:off x="5829526" y="4476306"/>
            <a:ext cx="2855378" cy="214777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229600" cy="639762"/>
          </a:xfrm>
        </p:spPr>
        <p:txBody>
          <a:bodyPr>
            <a:normAutofit/>
          </a:bodyPr>
          <a:lstStyle/>
          <a:p>
            <a:pPr algn="l"/>
            <a:r>
              <a:rPr lang="en-US" sz="2900" b="1" dirty="0" smtClean="0">
                <a:solidFill>
                  <a:srgbClr val="155B00"/>
                </a:solidFill>
                <a:latin typeface="Arial" pitchFamily="34" charset="0"/>
                <a:cs typeface="Arial" pitchFamily="34" charset="0"/>
              </a:rPr>
              <a:t>Complementary Value Add Services</a:t>
            </a:r>
            <a:endParaRPr lang="en-US" sz="2900" b="1" dirty="0">
              <a:solidFill>
                <a:srgbClr val="155B00"/>
              </a:solidFill>
              <a:latin typeface="Arial" pitchFamily="34" charset="0"/>
              <a:cs typeface="Arial" pitchFamily="34" charset="0"/>
            </a:endParaRPr>
          </a:p>
        </p:txBody>
      </p:sp>
      <p:sp>
        <p:nvSpPr>
          <p:cNvPr id="3" name="Content Placeholder 2"/>
          <p:cNvSpPr>
            <a:spLocks noGrp="1"/>
          </p:cNvSpPr>
          <p:nvPr>
            <p:ph idx="1"/>
          </p:nvPr>
        </p:nvSpPr>
        <p:spPr>
          <a:xfrm>
            <a:off x="457200" y="1216152"/>
            <a:ext cx="8229600" cy="4525963"/>
          </a:xfrm>
        </p:spPr>
        <p:txBody>
          <a:bodyPr>
            <a:normAutofit/>
          </a:bodyPr>
          <a:lstStyle/>
          <a:p>
            <a:pPr marL="457200" lvl="1" indent="-223838">
              <a:lnSpc>
                <a:spcPts val="1900"/>
              </a:lnSpc>
              <a:buFont typeface="Arial" pitchFamily="34" charset="0"/>
              <a:buChar char="•"/>
            </a:pPr>
            <a:r>
              <a:rPr lang="en-US" sz="1800" dirty="0" smtClean="0">
                <a:cs typeface="Arial" pitchFamily="34" charset="0"/>
              </a:rPr>
              <a:t>Provide plan sponsors collateral to support understanding of the value of advisory services in fulfilling their fiduciary responsibilities</a:t>
            </a:r>
          </a:p>
          <a:p>
            <a:pPr marL="342900" lvl="1" indent="-342900">
              <a:buFont typeface="Arial" pitchFamily="34" charset="0"/>
              <a:buNone/>
            </a:pPr>
            <a:endParaRPr lang="en-US" sz="1800" dirty="0" smtClean="0">
              <a:cs typeface="Arial" pitchFamily="34" charset="0"/>
            </a:endParaRPr>
          </a:p>
          <a:p>
            <a:pPr marL="457200" lvl="1" indent="-223838">
              <a:lnSpc>
                <a:spcPts val="1900"/>
              </a:lnSpc>
              <a:buFont typeface="Arial" pitchFamily="34" charset="0"/>
              <a:buChar char="•"/>
            </a:pPr>
            <a:r>
              <a:rPr lang="en-US" sz="1800" dirty="0" smtClean="0">
                <a:cs typeface="Arial" pitchFamily="34" charset="0"/>
              </a:rPr>
              <a:t>Provide participants with a clear value statement, “call-to-action,” and </a:t>
            </a:r>
            <a:br>
              <a:rPr lang="en-US" sz="1800" dirty="0" smtClean="0">
                <a:cs typeface="Arial" pitchFamily="34" charset="0"/>
              </a:rPr>
            </a:br>
            <a:r>
              <a:rPr lang="en-US" sz="1800" dirty="0" smtClean="0">
                <a:cs typeface="Arial" pitchFamily="34" charset="0"/>
              </a:rPr>
              <a:t>pre- and post-letter statement stuffers</a:t>
            </a:r>
          </a:p>
          <a:p>
            <a:pPr marL="457200" lvl="1" indent="-223838">
              <a:lnSpc>
                <a:spcPts val="1900"/>
              </a:lnSpc>
              <a:buFont typeface="Arial" pitchFamily="34" charset="0"/>
              <a:buChar char="•"/>
            </a:pPr>
            <a:endParaRPr lang="en-US" sz="1800" dirty="0" smtClean="0">
              <a:cs typeface="Arial" pitchFamily="34" charset="0"/>
            </a:endParaRPr>
          </a:p>
          <a:p>
            <a:pPr marL="457200" lvl="1" indent="-223838">
              <a:lnSpc>
                <a:spcPts val="1900"/>
              </a:lnSpc>
              <a:buFont typeface="Arial" pitchFamily="34" charset="0"/>
              <a:buChar char="•"/>
            </a:pPr>
            <a:r>
              <a:rPr lang="en-US" sz="1800" dirty="0" smtClean="0">
                <a:cs typeface="Arial" pitchFamily="34" charset="0"/>
              </a:rPr>
              <a:t>Additional 2</a:t>
            </a:r>
            <a:r>
              <a:rPr lang="en-US" sz="1800" baseline="30000" dirty="0" smtClean="0">
                <a:cs typeface="Arial" pitchFamily="34" charset="0"/>
              </a:rPr>
              <a:t>nd</a:t>
            </a:r>
            <a:r>
              <a:rPr lang="en-US" sz="1800" dirty="0" smtClean="0">
                <a:cs typeface="Arial" pitchFamily="34" charset="0"/>
              </a:rPr>
              <a:t> Century AUA to AUM components</a:t>
            </a:r>
          </a:p>
          <a:p>
            <a:pPr marL="966788" lvl="1" indent="-222250">
              <a:lnSpc>
                <a:spcPts val="1900"/>
              </a:lnSpc>
            </a:pPr>
            <a:r>
              <a:rPr lang="en-US" sz="1800" dirty="0" smtClean="0">
                <a:solidFill>
                  <a:srgbClr val="292929"/>
                </a:solidFill>
                <a:cs typeface="Arial" pitchFamily="34" charset="0"/>
              </a:rPr>
              <a:t>Offer Letter</a:t>
            </a:r>
          </a:p>
          <a:p>
            <a:pPr marL="966788" lvl="1" indent="-222250">
              <a:lnSpc>
                <a:spcPts val="1900"/>
              </a:lnSpc>
            </a:pPr>
            <a:r>
              <a:rPr lang="en-US" sz="1800" dirty="0" smtClean="0">
                <a:solidFill>
                  <a:srgbClr val="292929"/>
                </a:solidFill>
                <a:cs typeface="Arial" pitchFamily="34" charset="0"/>
              </a:rPr>
              <a:t>Free Look Period</a:t>
            </a:r>
          </a:p>
          <a:p>
            <a:pPr marL="966788" lvl="1" indent="-222250">
              <a:lnSpc>
                <a:spcPts val="1900"/>
              </a:lnSpc>
            </a:pPr>
            <a:r>
              <a:rPr lang="en-US" sz="1800" dirty="0" smtClean="0">
                <a:solidFill>
                  <a:srgbClr val="292929"/>
                </a:solidFill>
                <a:cs typeface="Arial" pitchFamily="34" charset="0"/>
              </a:rPr>
              <a:t>Education Center</a:t>
            </a:r>
          </a:p>
        </p:txBody>
      </p:sp>
      <p:pic>
        <p:nvPicPr>
          <p:cNvPr id="5" name="Picture 4" descr="participation.jpg"/>
          <p:cNvPicPr>
            <a:picLocks noChangeAspect="1"/>
          </p:cNvPicPr>
          <p:nvPr/>
        </p:nvPicPr>
        <p:blipFill>
          <a:blip r:embed="rId3" cstate="print"/>
          <a:stretch>
            <a:fillRect/>
          </a:stretch>
        </p:blipFill>
        <p:spPr bwMode="auto">
          <a:xfrm>
            <a:off x="5959587" y="4394200"/>
            <a:ext cx="2905757" cy="2311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84048"/>
            <a:ext cx="8229600" cy="639762"/>
          </a:xfrm>
        </p:spPr>
        <p:txBody>
          <a:bodyPr>
            <a:normAutofit/>
          </a:bodyPr>
          <a:lstStyle/>
          <a:p>
            <a:pPr algn="l"/>
            <a:r>
              <a:rPr lang="en-US" sz="3200" b="1" dirty="0" smtClean="0">
                <a:solidFill>
                  <a:srgbClr val="155B00"/>
                </a:solidFill>
                <a:latin typeface="Arial" pitchFamily="34" charset="0"/>
                <a:cs typeface="Arial" pitchFamily="34" charset="0"/>
              </a:rPr>
              <a:t>Offer Letter</a:t>
            </a:r>
            <a:endParaRPr lang="en-US" sz="3200" b="1" dirty="0">
              <a:solidFill>
                <a:srgbClr val="155B00"/>
              </a:solidFill>
              <a:latin typeface="Arial" pitchFamily="34" charset="0"/>
              <a:cs typeface="Arial" pitchFamily="34" charset="0"/>
            </a:endParaRPr>
          </a:p>
        </p:txBody>
      </p:sp>
      <p:sp>
        <p:nvSpPr>
          <p:cNvPr id="3" name="Content Placeholder 2"/>
          <p:cNvSpPr>
            <a:spLocks noGrp="1"/>
          </p:cNvSpPr>
          <p:nvPr>
            <p:ph idx="1"/>
          </p:nvPr>
        </p:nvSpPr>
        <p:spPr>
          <a:xfrm>
            <a:off x="457200" y="1203452"/>
            <a:ext cx="7878726" cy="2708148"/>
          </a:xfrm>
        </p:spPr>
        <p:txBody>
          <a:bodyPr>
            <a:normAutofit/>
          </a:bodyPr>
          <a:lstStyle/>
          <a:p>
            <a:pPr marL="514350" indent="-514350">
              <a:lnSpc>
                <a:spcPts val="2160"/>
              </a:lnSpc>
              <a:buNone/>
            </a:pPr>
            <a:r>
              <a:rPr lang="en-US" sz="1800" b="1" dirty="0" smtClean="0">
                <a:cs typeface="Arial" pitchFamily="34" charset="0"/>
              </a:rPr>
              <a:t>What is it? </a:t>
            </a:r>
          </a:p>
          <a:p>
            <a:pPr marL="514350" indent="-514350">
              <a:lnSpc>
                <a:spcPts val="2160"/>
              </a:lnSpc>
              <a:buNone/>
            </a:pPr>
            <a:endParaRPr lang="en-US" sz="1800" b="1" dirty="0" smtClean="0">
              <a:cs typeface="Arial" pitchFamily="34" charset="0"/>
            </a:endParaRPr>
          </a:p>
          <a:p>
            <a:pPr marL="457200" lvl="1" indent="-223838">
              <a:lnSpc>
                <a:spcPts val="2160"/>
              </a:lnSpc>
              <a:buFont typeface="Arial" pitchFamily="34" charset="0"/>
              <a:buChar char="•"/>
            </a:pPr>
            <a:r>
              <a:rPr lang="en-US" sz="1800" dirty="0" smtClean="0">
                <a:cs typeface="Arial" pitchFamily="34" charset="0"/>
              </a:rPr>
              <a:t>Communication to all non-managed account participants offering free personal financial review and consultation</a:t>
            </a:r>
          </a:p>
          <a:p>
            <a:pPr marL="0" lvl="3" indent="-457200">
              <a:lnSpc>
                <a:spcPts val="2160"/>
              </a:lnSpc>
              <a:buFont typeface="+mj-lt"/>
              <a:buNone/>
            </a:pPr>
            <a:endParaRPr lang="en-US" sz="1800" dirty="0" smtClean="0">
              <a:cs typeface="Arial" pitchFamily="34" charset="0"/>
            </a:endParaRPr>
          </a:p>
          <a:p>
            <a:pPr marL="514350" lvl="0" indent="-514350">
              <a:lnSpc>
                <a:spcPts val="2160"/>
              </a:lnSpc>
              <a:buNone/>
            </a:pPr>
            <a:r>
              <a:rPr lang="en-US" sz="1800" b="1" dirty="0" smtClean="0">
                <a:cs typeface="Arial" pitchFamily="34" charset="0"/>
              </a:rPr>
              <a:t>To whom is it being offered? </a:t>
            </a:r>
          </a:p>
          <a:p>
            <a:pPr marL="514350" lvl="0" indent="-514350">
              <a:lnSpc>
                <a:spcPts val="2160"/>
              </a:lnSpc>
              <a:buNone/>
            </a:pPr>
            <a:endParaRPr lang="en-US" sz="1800" b="1" dirty="0" smtClean="0">
              <a:cs typeface="Arial" pitchFamily="34" charset="0"/>
            </a:endParaRPr>
          </a:p>
          <a:p>
            <a:pPr marL="457200" lvl="1" indent="-223838">
              <a:lnSpc>
                <a:spcPts val="2160"/>
              </a:lnSpc>
              <a:buFont typeface="Arial" pitchFamily="34" charset="0"/>
              <a:buChar char="•"/>
            </a:pPr>
            <a:r>
              <a:rPr lang="en-US" sz="1800" dirty="0" smtClean="0">
                <a:cs typeface="Arial" pitchFamily="34" charset="0"/>
              </a:rPr>
              <a:t>Plan participants </a:t>
            </a:r>
          </a:p>
        </p:txBody>
      </p:sp>
      <p:pic>
        <p:nvPicPr>
          <p:cNvPr id="4" name="Picture 3"/>
          <p:cNvPicPr>
            <a:picLocks noChangeAspect="1" noChangeArrowheads="1"/>
          </p:cNvPicPr>
          <p:nvPr/>
        </p:nvPicPr>
        <p:blipFill>
          <a:blip r:embed="rId3" cstate="print"/>
          <a:srcRect l="30625" t="10000" r="28750" b="5000"/>
          <a:stretch>
            <a:fillRect/>
          </a:stretch>
        </p:blipFill>
        <p:spPr bwMode="auto">
          <a:xfrm rot="291197">
            <a:off x="6293352" y="3429931"/>
            <a:ext cx="2242421" cy="2932397"/>
          </a:xfrm>
          <a:prstGeom prst="rect">
            <a:avLst/>
          </a:prstGeom>
          <a:noFill/>
          <a:ln w="9525">
            <a:solidFill>
              <a:srgbClr val="808080"/>
            </a:solidFill>
            <a:miter lim="800000"/>
            <a:headEnd/>
            <a:tailEnd/>
          </a:ln>
          <a:effectLst>
            <a:outerShdw blurRad="495300" sx="98000" sy="98000" algn="ctr" rotWithShape="0">
              <a:srgbClr val="1C7600"/>
            </a:outerShdw>
          </a:effectLst>
        </p:spPr>
      </p:pic>
      <p:sp>
        <p:nvSpPr>
          <p:cNvPr id="5" name="Rectangle 4"/>
          <p:cNvSpPr/>
          <p:nvPr/>
        </p:nvSpPr>
        <p:spPr>
          <a:xfrm>
            <a:off x="435935" y="3979540"/>
            <a:ext cx="5369441" cy="2595582"/>
          </a:xfrm>
          <a:prstGeom prst="rect">
            <a:avLst/>
          </a:prstGeom>
        </p:spPr>
        <p:txBody>
          <a:bodyPr wrap="square">
            <a:spAutoFit/>
          </a:bodyPr>
          <a:lstStyle/>
          <a:p>
            <a:pPr marL="514350" lvl="0" indent="-514350">
              <a:buNone/>
            </a:pPr>
            <a:r>
              <a:rPr lang="en-US" b="1" dirty="0" smtClean="0">
                <a:cs typeface="Arial" pitchFamily="34" charset="0"/>
              </a:rPr>
              <a:t>What is the strategy, positioning and value? </a:t>
            </a:r>
          </a:p>
          <a:p>
            <a:pPr marL="514350" lvl="0" indent="-514350">
              <a:buNone/>
            </a:pPr>
            <a:endParaRPr lang="en-US" b="1" dirty="0" smtClean="0">
              <a:cs typeface="Arial" pitchFamily="34" charset="0"/>
            </a:endParaRPr>
          </a:p>
          <a:p>
            <a:pPr lvl="1" indent="-223838">
              <a:lnSpc>
                <a:spcPts val="1900"/>
              </a:lnSpc>
              <a:buFont typeface="Arial" pitchFamily="34" charset="0"/>
              <a:buChar char="•"/>
            </a:pPr>
            <a:r>
              <a:rPr lang="en-US" dirty="0" smtClean="0">
                <a:cs typeface="Arial" pitchFamily="34" charset="0"/>
              </a:rPr>
              <a:t>Generates incremental revenue and potential for increased managed account participation</a:t>
            </a:r>
          </a:p>
          <a:p>
            <a:pPr lvl="1" indent="-223838">
              <a:lnSpc>
                <a:spcPts val="1900"/>
              </a:lnSpc>
              <a:buFont typeface="Arial" pitchFamily="34" charset="0"/>
              <a:buChar char="•"/>
            </a:pPr>
            <a:r>
              <a:rPr lang="en-US" dirty="0" smtClean="0">
                <a:cs typeface="Arial" pitchFamily="34" charset="0"/>
              </a:rPr>
              <a:t>Opportunities for touch points</a:t>
            </a:r>
          </a:p>
          <a:p>
            <a:pPr lvl="2" indent="-223838">
              <a:lnSpc>
                <a:spcPts val="1900"/>
              </a:lnSpc>
              <a:buFont typeface="Calibri" pitchFamily="34" charset="0"/>
              <a:buChar char="–"/>
            </a:pPr>
            <a:r>
              <a:rPr lang="en-US" dirty="0" smtClean="0">
                <a:cs typeface="Arial" pitchFamily="34" charset="0"/>
              </a:rPr>
              <a:t>  Increased close ratios</a:t>
            </a:r>
          </a:p>
          <a:p>
            <a:pPr lvl="2" indent="-223838">
              <a:lnSpc>
                <a:spcPts val="1900"/>
              </a:lnSpc>
              <a:buFont typeface="Calibri" pitchFamily="34" charset="0"/>
              <a:buChar char="–"/>
            </a:pPr>
            <a:r>
              <a:rPr lang="en-US" dirty="0" smtClean="0">
                <a:cs typeface="Arial" pitchFamily="34" charset="0"/>
              </a:rPr>
              <a:t>  Updated participant profile</a:t>
            </a:r>
          </a:p>
          <a:p>
            <a:pPr lvl="2" indent="-223838">
              <a:lnSpc>
                <a:spcPts val="1900"/>
              </a:lnSpc>
              <a:buFont typeface="Calibri" pitchFamily="34" charset="0"/>
              <a:buChar char="–"/>
            </a:pPr>
            <a:r>
              <a:rPr lang="en-US" dirty="0" smtClean="0">
                <a:cs typeface="Arial" pitchFamily="34" charset="0"/>
              </a:rPr>
              <a:t>  Saving rate discussions</a:t>
            </a:r>
          </a:p>
          <a:p>
            <a:pPr lvl="2" indent="-223838">
              <a:lnSpc>
                <a:spcPts val="1900"/>
              </a:lnSpc>
              <a:buFont typeface="Calibri" pitchFamily="34" charset="0"/>
              <a:buChar char="–"/>
            </a:pPr>
            <a:r>
              <a:rPr lang="en-US" dirty="0" smtClean="0">
                <a:cs typeface="Arial" pitchFamily="34" charset="0"/>
              </a:rPr>
              <a:t>  Increased participant balances</a:t>
            </a:r>
          </a:p>
          <a:p>
            <a:pPr lvl="2" indent="-223838">
              <a:lnSpc>
                <a:spcPts val="1900"/>
              </a:lnSpc>
              <a:buFont typeface="Arial" pitchFamily="34" charset="0"/>
              <a:buChar char="•"/>
            </a:pPr>
            <a:endParaRPr lang="en-US" dirty="0" smtClean="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complex_formula.jpg"/>
          <p:cNvPicPr>
            <a:picLocks noChangeAspect="1"/>
          </p:cNvPicPr>
          <p:nvPr/>
        </p:nvPicPr>
        <p:blipFill>
          <a:blip r:embed="rId3" cstate="print"/>
          <a:stretch>
            <a:fillRect/>
          </a:stretch>
        </p:blipFill>
        <p:spPr bwMode="auto">
          <a:xfrm>
            <a:off x="5411162" y="3962400"/>
            <a:ext cx="3536184" cy="265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16153"/>
            <a:ext cx="8229600" cy="3127248"/>
          </a:xfrm>
        </p:spPr>
        <p:txBody>
          <a:bodyPr>
            <a:normAutofit fontScale="92500" lnSpcReduction="10000"/>
          </a:bodyPr>
          <a:lstStyle/>
          <a:p>
            <a:pPr marL="0" lvl="3" indent="-457200">
              <a:buNone/>
            </a:pPr>
            <a:r>
              <a:rPr lang="en-US" sz="1900" b="1" dirty="0" smtClean="0">
                <a:cs typeface="Arial" pitchFamily="34" charset="0"/>
              </a:rPr>
              <a:t>What is it?</a:t>
            </a:r>
          </a:p>
          <a:p>
            <a:pPr marL="0" lvl="3" indent="-457200">
              <a:buNone/>
            </a:pPr>
            <a:endParaRPr lang="en-US" sz="1900" b="1" i="1" dirty="0" smtClean="0">
              <a:cs typeface="Arial" pitchFamily="34" charset="0"/>
            </a:endParaRPr>
          </a:p>
          <a:p>
            <a:pPr marL="457200" lvl="1" indent="-223838">
              <a:lnSpc>
                <a:spcPts val="1900"/>
              </a:lnSpc>
              <a:buFont typeface="Arial" pitchFamily="34" charset="0"/>
              <a:buChar char="•"/>
            </a:pPr>
            <a:r>
              <a:rPr lang="en-US" sz="1900" dirty="0" smtClean="0">
                <a:cs typeface="Arial" pitchFamily="34" charset="0"/>
              </a:rPr>
              <a:t>Allows participants to try Advisory Services “risk-free” for a defined period of time based upon their initial enrollment date</a:t>
            </a:r>
          </a:p>
          <a:p>
            <a:pPr marL="0" lvl="3" indent="-457200">
              <a:buFont typeface="+mj-lt"/>
              <a:buNone/>
            </a:pPr>
            <a:endParaRPr lang="en-US" sz="1900" dirty="0" smtClean="0">
              <a:cs typeface="Arial" pitchFamily="34" charset="0"/>
            </a:endParaRPr>
          </a:p>
          <a:p>
            <a:pPr marL="0" lvl="3" indent="-457200">
              <a:buNone/>
            </a:pPr>
            <a:r>
              <a:rPr lang="en-US" sz="1900" b="1" dirty="0" smtClean="0">
                <a:cs typeface="Arial" pitchFamily="34" charset="0"/>
              </a:rPr>
              <a:t>To whom is it being offered? </a:t>
            </a:r>
          </a:p>
          <a:p>
            <a:pPr marL="0" lvl="3" indent="-457200">
              <a:buNone/>
            </a:pPr>
            <a:endParaRPr lang="en-US" sz="1900" b="1" dirty="0" smtClean="0">
              <a:cs typeface="Arial" pitchFamily="34" charset="0"/>
            </a:endParaRPr>
          </a:p>
          <a:p>
            <a:pPr marL="457200" lvl="1" indent="-223838">
              <a:lnSpc>
                <a:spcPts val="1900"/>
              </a:lnSpc>
              <a:buFont typeface="Arial" pitchFamily="34" charset="0"/>
              <a:buChar char="•"/>
            </a:pPr>
            <a:r>
              <a:rPr lang="en-US" sz="1900" dirty="0" smtClean="0">
                <a:cs typeface="Arial" pitchFamily="34" charset="0"/>
              </a:rPr>
              <a:t>Plan participants not currently enrolled in Advisory Services</a:t>
            </a:r>
          </a:p>
          <a:p>
            <a:pPr marL="0" lvl="3" indent="-457200">
              <a:buFont typeface="+mj-lt"/>
              <a:buNone/>
            </a:pPr>
            <a:endParaRPr lang="en-US" sz="1900" dirty="0" smtClean="0">
              <a:cs typeface="Arial" pitchFamily="34" charset="0"/>
            </a:endParaRPr>
          </a:p>
          <a:p>
            <a:pPr marL="0" lvl="3" indent="-457200">
              <a:buNone/>
            </a:pPr>
            <a:r>
              <a:rPr lang="en-US" sz="1900" b="1" dirty="0" smtClean="0">
                <a:cs typeface="Arial" pitchFamily="34" charset="0"/>
              </a:rPr>
              <a:t>What are the strategy, positioning and value? </a:t>
            </a:r>
            <a:endParaRPr lang="en-US" sz="1800" dirty="0" smtClean="0">
              <a:cs typeface="Arial" pitchFamily="34" charset="0"/>
            </a:endParaRPr>
          </a:p>
          <a:p>
            <a:pPr marL="457200" lvl="1" indent="-223838">
              <a:lnSpc>
                <a:spcPts val="1900"/>
              </a:lnSpc>
            </a:pPr>
            <a:endParaRPr lang="en-US" sz="1800" dirty="0" smtClean="0">
              <a:cs typeface="Arial" pitchFamily="34" charset="0"/>
            </a:endParaRPr>
          </a:p>
          <a:p>
            <a:pPr marL="457200" lvl="1" indent="-223838">
              <a:lnSpc>
                <a:spcPts val="1900"/>
              </a:lnSpc>
            </a:pPr>
            <a:endParaRPr lang="en-US" sz="1800" dirty="0" smtClean="0">
              <a:cs typeface="Arial" pitchFamily="34" charset="0"/>
            </a:endParaRPr>
          </a:p>
        </p:txBody>
      </p:sp>
      <p:sp>
        <p:nvSpPr>
          <p:cNvPr id="4"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Free Look Period</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sp>
        <p:nvSpPr>
          <p:cNvPr id="5" name="Rectangle 4"/>
          <p:cNvSpPr/>
          <p:nvPr/>
        </p:nvSpPr>
        <p:spPr>
          <a:xfrm>
            <a:off x="444500" y="4292980"/>
            <a:ext cx="4991100" cy="1557734"/>
          </a:xfrm>
          <a:prstGeom prst="rect">
            <a:avLst/>
          </a:prstGeom>
        </p:spPr>
        <p:txBody>
          <a:bodyPr wrap="square">
            <a:spAutoFit/>
          </a:bodyPr>
          <a:lstStyle/>
          <a:p>
            <a:pPr lvl="1" indent="-223838">
              <a:lnSpc>
                <a:spcPts val="1900"/>
              </a:lnSpc>
              <a:buFont typeface="Arial" pitchFamily="34" charset="0"/>
              <a:buChar char="•"/>
            </a:pPr>
            <a:r>
              <a:rPr lang="en-US" sz="1900" dirty="0" smtClean="0">
                <a:cs typeface="Arial" pitchFamily="34" charset="0"/>
              </a:rPr>
              <a:t>Increase awareness of Advisory Services and the likelihood that participants will sign up for managed accounts</a:t>
            </a:r>
          </a:p>
          <a:p>
            <a:pPr lvl="1" indent="-223838">
              <a:lnSpc>
                <a:spcPts val="1900"/>
              </a:lnSpc>
              <a:buFont typeface="Arial" pitchFamily="34" charset="0"/>
              <a:buChar char="•"/>
            </a:pPr>
            <a:r>
              <a:rPr lang="en-US" sz="1900" dirty="0" smtClean="0">
                <a:cs typeface="Arial" pitchFamily="34" charset="0"/>
              </a:rPr>
              <a:t>Overcome behavioral obstacles to retirement planning by promoting a free trial period of managed account services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7200" y="1111399"/>
            <a:ext cx="1600200" cy="304800"/>
          </a:xfrm>
          <a:prstGeom prst="roundRect">
            <a:avLst/>
          </a:prstGeom>
          <a:solidFill>
            <a:srgbClr val="155B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4800600"/>
            <a:ext cx="7531100" cy="312472"/>
          </a:xfrm>
          <a:prstGeom prst="roundRect">
            <a:avLst/>
          </a:prstGeom>
          <a:solidFill>
            <a:srgbClr val="155B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 y="2921000"/>
            <a:ext cx="6235700" cy="328133"/>
          </a:xfrm>
          <a:prstGeom prst="roundRect">
            <a:avLst/>
          </a:prstGeom>
          <a:solidFill>
            <a:srgbClr val="155B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57200" y="6023936"/>
            <a:ext cx="1295400" cy="304800"/>
          </a:xfrm>
          <a:prstGeom prst="roundRect">
            <a:avLst/>
          </a:prstGeom>
          <a:solidFill>
            <a:srgbClr val="155B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p:cNvSpPr>
            <a:spLocks noGrp="1"/>
          </p:cNvSpPr>
          <p:nvPr>
            <p:ph type="title"/>
          </p:nvPr>
        </p:nvSpPr>
        <p:spPr>
          <a:xfrm>
            <a:off x="381000" y="334962"/>
            <a:ext cx="8229600" cy="731838"/>
          </a:xfrm>
        </p:spPr>
        <p:txBody>
          <a:bodyPr>
            <a:normAutofit/>
          </a:bodyPr>
          <a:lstStyle/>
          <a:p>
            <a:pPr algn="l"/>
            <a:r>
              <a:rPr lang="en-US" sz="2900" b="1" dirty="0" smtClean="0">
                <a:solidFill>
                  <a:srgbClr val="155B00"/>
                </a:solidFill>
                <a:latin typeface="Arial" pitchFamily="34" charset="0"/>
                <a:cs typeface="Arial" pitchFamily="34" charset="0"/>
              </a:rPr>
              <a:t>Topics</a:t>
            </a:r>
            <a:endParaRPr lang="en-US" sz="2900" b="1" dirty="0">
              <a:solidFill>
                <a:srgbClr val="155B00"/>
              </a:solidFill>
              <a:latin typeface="Arial" pitchFamily="34" charset="0"/>
              <a:cs typeface="Arial" pitchFamily="34" charset="0"/>
            </a:endParaRPr>
          </a:p>
        </p:txBody>
      </p:sp>
      <p:sp>
        <p:nvSpPr>
          <p:cNvPr id="3" name="Content Placeholder 2"/>
          <p:cNvSpPr>
            <a:spLocks noGrp="1"/>
          </p:cNvSpPr>
          <p:nvPr>
            <p:ph idx="1"/>
          </p:nvPr>
        </p:nvSpPr>
        <p:spPr>
          <a:xfrm>
            <a:off x="457200" y="1152652"/>
            <a:ext cx="8229600" cy="5641848"/>
          </a:xfrm>
        </p:spPr>
        <p:txBody>
          <a:bodyPr>
            <a:noAutofit/>
          </a:bodyPr>
          <a:lstStyle/>
          <a:p>
            <a:pPr>
              <a:lnSpc>
                <a:spcPts val="1700"/>
              </a:lnSpc>
              <a:buNone/>
            </a:pPr>
            <a:r>
              <a:rPr lang="en-US" sz="1800" b="1" dirty="0" smtClean="0">
                <a:solidFill>
                  <a:schemeClr val="bg1"/>
                </a:solidFill>
                <a:latin typeface="Arial" pitchFamily="34" charset="0"/>
                <a:cs typeface="Arial" pitchFamily="34" charset="0"/>
              </a:rPr>
              <a:t>Introduction</a:t>
            </a:r>
          </a:p>
          <a:p>
            <a:pPr lvl="1">
              <a:lnSpc>
                <a:spcPts val="1500"/>
              </a:lnSpc>
            </a:pPr>
            <a:r>
              <a:rPr lang="en-US" sz="1400" dirty="0" smtClean="0">
                <a:latin typeface="Arial" pitchFamily="34" charset="0"/>
                <a:cs typeface="Arial" pitchFamily="34" charset="0"/>
              </a:rPr>
              <a:t>Purpose of course</a:t>
            </a:r>
          </a:p>
          <a:p>
            <a:pPr lvl="1">
              <a:lnSpc>
                <a:spcPts val="1500"/>
              </a:lnSpc>
            </a:pPr>
            <a:r>
              <a:rPr lang="en-US" sz="1400" dirty="0" smtClean="0">
                <a:latin typeface="Arial" pitchFamily="34" charset="0"/>
                <a:cs typeface="Arial" pitchFamily="34" charset="0"/>
              </a:rPr>
              <a:t>Objectives</a:t>
            </a:r>
          </a:p>
          <a:p>
            <a:pPr lvl="1">
              <a:lnSpc>
                <a:spcPts val="1500"/>
              </a:lnSpc>
            </a:pPr>
            <a:r>
              <a:rPr lang="en-US" sz="1400" dirty="0" smtClean="0">
                <a:latin typeface="Arial" pitchFamily="34" charset="0"/>
                <a:cs typeface="Arial" pitchFamily="34" charset="0"/>
              </a:rPr>
              <a:t>Overview</a:t>
            </a:r>
          </a:p>
          <a:p>
            <a:pPr lvl="2">
              <a:lnSpc>
                <a:spcPts val="1300"/>
              </a:lnSpc>
            </a:pPr>
            <a:r>
              <a:rPr lang="en-US" sz="1400" dirty="0" smtClean="0">
                <a:latin typeface="Arial" pitchFamily="34" charset="0"/>
                <a:cs typeface="Arial" pitchFamily="34" charset="0"/>
              </a:rPr>
              <a:t>Define AUA to AUM</a:t>
            </a:r>
          </a:p>
          <a:p>
            <a:pPr lvl="2">
              <a:lnSpc>
                <a:spcPts val="1300"/>
              </a:lnSpc>
            </a:pPr>
            <a:r>
              <a:rPr lang="en-US" sz="1400" dirty="0" smtClean="0">
                <a:latin typeface="Arial" pitchFamily="34" charset="0"/>
                <a:cs typeface="Arial" pitchFamily="34" charset="0"/>
              </a:rPr>
              <a:t>Define Advisory Services</a:t>
            </a:r>
          </a:p>
          <a:p>
            <a:pPr lvl="2">
              <a:lnSpc>
                <a:spcPts val="1300"/>
              </a:lnSpc>
            </a:pPr>
            <a:r>
              <a:rPr lang="en-US" sz="1400" dirty="0" smtClean="0">
                <a:latin typeface="Arial" pitchFamily="34" charset="0"/>
                <a:cs typeface="Arial" pitchFamily="34" charset="0"/>
              </a:rPr>
              <a:t>Current AUM (Managed Accounts) - Five Year Goal</a:t>
            </a:r>
          </a:p>
          <a:p>
            <a:pPr lvl="2">
              <a:lnSpc>
                <a:spcPts val="1300"/>
              </a:lnSpc>
              <a:buNone/>
            </a:pPr>
            <a:endParaRPr lang="en-US" sz="1000" dirty="0" smtClean="0">
              <a:latin typeface="Arial" pitchFamily="34" charset="0"/>
              <a:cs typeface="Arial" pitchFamily="34" charset="0"/>
            </a:endParaRPr>
          </a:p>
          <a:p>
            <a:pPr>
              <a:lnSpc>
                <a:spcPts val="1700"/>
              </a:lnSpc>
              <a:buNone/>
            </a:pPr>
            <a:r>
              <a:rPr lang="en-US" sz="1800" b="1" dirty="0" smtClean="0">
                <a:solidFill>
                  <a:schemeClr val="bg1"/>
                </a:solidFill>
                <a:latin typeface="Arial" pitchFamily="34" charset="0"/>
                <a:cs typeface="Arial" pitchFamily="34" charset="0"/>
              </a:rPr>
              <a:t>Advisory Services Voluntary Enrollment Enhancements</a:t>
            </a:r>
          </a:p>
          <a:p>
            <a:pPr lvl="1">
              <a:lnSpc>
                <a:spcPts val="1400"/>
              </a:lnSpc>
              <a:spcBef>
                <a:spcPts val="1200"/>
              </a:spcBef>
            </a:pPr>
            <a:r>
              <a:rPr lang="en-US" sz="1400" dirty="0" smtClean="0">
                <a:latin typeface="Arial" pitchFamily="34" charset="0"/>
                <a:cs typeface="Arial" pitchFamily="34" charset="0"/>
              </a:rPr>
              <a:t>Business Strategy and Components</a:t>
            </a:r>
          </a:p>
          <a:p>
            <a:pPr lvl="1">
              <a:lnSpc>
                <a:spcPts val="1400"/>
              </a:lnSpc>
            </a:pPr>
            <a:r>
              <a:rPr lang="en-US" sz="1400" dirty="0" smtClean="0">
                <a:latin typeface="Arial" pitchFamily="34" charset="0"/>
                <a:cs typeface="Arial" pitchFamily="34" charset="0"/>
              </a:rPr>
              <a:t>Free Look Period, Offer Letter, Retirement Readiness Report Card, Education Center</a:t>
            </a:r>
          </a:p>
          <a:p>
            <a:pPr lvl="2">
              <a:lnSpc>
                <a:spcPts val="1300"/>
              </a:lnSpc>
            </a:pPr>
            <a:r>
              <a:rPr lang="en-US" sz="1400" dirty="0" smtClean="0">
                <a:latin typeface="Arial" pitchFamily="34" charset="0"/>
                <a:cs typeface="Arial" pitchFamily="34" charset="0"/>
              </a:rPr>
              <a:t>What is it? </a:t>
            </a:r>
          </a:p>
          <a:p>
            <a:pPr lvl="2">
              <a:lnSpc>
                <a:spcPts val="1300"/>
              </a:lnSpc>
            </a:pPr>
            <a:r>
              <a:rPr lang="en-US" sz="1400" dirty="0" smtClean="0">
                <a:latin typeface="Arial" pitchFamily="34" charset="0"/>
                <a:cs typeface="Arial" pitchFamily="34" charset="0"/>
              </a:rPr>
              <a:t>To whom is it being offered?</a:t>
            </a:r>
          </a:p>
          <a:p>
            <a:pPr lvl="2">
              <a:lnSpc>
                <a:spcPts val="1300"/>
              </a:lnSpc>
            </a:pPr>
            <a:r>
              <a:rPr lang="en-US" sz="1400" dirty="0" smtClean="0">
                <a:latin typeface="Arial" pitchFamily="34" charset="0"/>
                <a:cs typeface="Arial" pitchFamily="34" charset="0"/>
              </a:rPr>
              <a:t>What are strategy, positioning and value?</a:t>
            </a:r>
          </a:p>
          <a:p>
            <a:pPr lvl="1">
              <a:lnSpc>
                <a:spcPts val="1400"/>
              </a:lnSpc>
            </a:pPr>
            <a:r>
              <a:rPr lang="en-US" sz="1400" dirty="0" smtClean="0">
                <a:latin typeface="Arial" pitchFamily="34" charset="0"/>
                <a:cs typeface="Arial" pitchFamily="34" charset="0"/>
              </a:rPr>
              <a:t>Roles &amp; Responsibilities</a:t>
            </a:r>
          </a:p>
          <a:p>
            <a:pPr lvl="3">
              <a:lnSpc>
                <a:spcPts val="1400"/>
              </a:lnSpc>
              <a:buNone/>
            </a:pPr>
            <a:endParaRPr lang="en-US" sz="1400" dirty="0" smtClean="0">
              <a:latin typeface="Arial" pitchFamily="34" charset="0"/>
              <a:cs typeface="Arial" pitchFamily="34" charset="0"/>
            </a:endParaRPr>
          </a:p>
          <a:p>
            <a:pPr>
              <a:lnSpc>
                <a:spcPts val="1700"/>
              </a:lnSpc>
              <a:buNone/>
            </a:pPr>
            <a:r>
              <a:rPr lang="en-US" sz="1800" b="1" dirty="0" smtClean="0">
                <a:solidFill>
                  <a:schemeClr val="bg1"/>
                </a:solidFill>
                <a:latin typeface="Arial" pitchFamily="34" charset="0"/>
                <a:cs typeface="Arial" pitchFamily="34" charset="0"/>
              </a:rPr>
              <a:t>The Re-Engineered Managed Account Opt-Out Enrollment Process</a:t>
            </a:r>
          </a:p>
          <a:p>
            <a:pPr lvl="1">
              <a:lnSpc>
                <a:spcPts val="1400"/>
              </a:lnSpc>
              <a:spcBef>
                <a:spcPts val="1200"/>
              </a:spcBef>
            </a:pPr>
            <a:r>
              <a:rPr lang="en-US" sz="1400" dirty="0" smtClean="0">
                <a:latin typeface="Arial" pitchFamily="34" charset="0"/>
                <a:cs typeface="Arial" pitchFamily="34" charset="0"/>
              </a:rPr>
              <a:t>What is it? </a:t>
            </a:r>
            <a:endParaRPr lang="en-US" sz="1400" i="1" dirty="0" smtClean="0">
              <a:latin typeface="Arial" pitchFamily="34" charset="0"/>
              <a:cs typeface="Arial" pitchFamily="34" charset="0"/>
            </a:endParaRPr>
          </a:p>
          <a:p>
            <a:pPr lvl="1">
              <a:lnSpc>
                <a:spcPts val="1400"/>
              </a:lnSpc>
            </a:pPr>
            <a:r>
              <a:rPr lang="en-US" sz="1400" dirty="0" smtClean="0">
                <a:latin typeface="Arial" pitchFamily="34" charset="0"/>
                <a:cs typeface="Arial" pitchFamily="34" charset="0"/>
              </a:rPr>
              <a:t>To whom is it being offered?</a:t>
            </a:r>
          </a:p>
          <a:p>
            <a:pPr lvl="1">
              <a:lnSpc>
                <a:spcPts val="1400"/>
              </a:lnSpc>
            </a:pPr>
            <a:r>
              <a:rPr lang="en-US" sz="1400" dirty="0" smtClean="0">
                <a:latin typeface="Arial" pitchFamily="34" charset="0"/>
                <a:cs typeface="Arial" pitchFamily="34" charset="0"/>
              </a:rPr>
              <a:t>What are the strategy, positioning and value?</a:t>
            </a:r>
          </a:p>
          <a:p>
            <a:pPr>
              <a:lnSpc>
                <a:spcPts val="1700"/>
              </a:lnSpc>
              <a:spcBef>
                <a:spcPts val="1800"/>
              </a:spcBef>
              <a:buNone/>
            </a:pPr>
            <a:r>
              <a:rPr lang="en-US" sz="1800" b="1" dirty="0" smtClean="0">
                <a:solidFill>
                  <a:schemeClr val="bg1"/>
                </a:solidFill>
                <a:latin typeface="Arial" pitchFamily="34" charset="0"/>
                <a:cs typeface="Arial" pitchFamily="34" charset="0"/>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smarter.jpg"/>
          <p:cNvPicPr>
            <a:picLocks noChangeAspect="1"/>
          </p:cNvPicPr>
          <p:nvPr/>
        </p:nvPicPr>
        <p:blipFill>
          <a:blip r:embed="rId3" cstate="print"/>
          <a:stretch>
            <a:fillRect/>
          </a:stretch>
        </p:blipFill>
        <p:spPr bwMode="auto">
          <a:xfrm>
            <a:off x="5702301" y="4038600"/>
            <a:ext cx="3035300" cy="25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16152"/>
            <a:ext cx="8229600" cy="3409011"/>
          </a:xfrm>
        </p:spPr>
        <p:txBody>
          <a:bodyPr>
            <a:normAutofit/>
          </a:bodyPr>
          <a:lstStyle/>
          <a:p>
            <a:pPr marL="0" lvl="3" indent="-457200">
              <a:buNone/>
            </a:pPr>
            <a:r>
              <a:rPr lang="en-US" sz="1800" b="1" dirty="0" smtClean="0">
                <a:cs typeface="Arial" pitchFamily="34" charset="0"/>
              </a:rPr>
              <a:t>What is it? </a:t>
            </a:r>
          </a:p>
          <a:p>
            <a:pPr marL="0" lvl="3" indent="-457200">
              <a:buNone/>
            </a:pPr>
            <a:endParaRPr lang="en-US" sz="1800" b="1" dirty="0" smtClean="0">
              <a:cs typeface="Arial" pitchFamily="34" charset="0"/>
            </a:endParaRPr>
          </a:p>
          <a:p>
            <a:pPr marL="457200" lvl="1" indent="-223838">
              <a:lnSpc>
                <a:spcPts val="1900"/>
              </a:lnSpc>
              <a:buFont typeface="Arial" pitchFamily="34" charset="0"/>
              <a:buChar char="•"/>
            </a:pPr>
            <a:r>
              <a:rPr lang="en-US" sz="1800" dirty="0" smtClean="0">
                <a:cs typeface="Arial" pitchFamily="34" charset="0"/>
              </a:rPr>
              <a:t>Experienced group of Series 65 licensed AAG investment advisor representatives  available to consult with participants on strategies to prepare for retirement</a:t>
            </a:r>
          </a:p>
          <a:p>
            <a:pPr marL="413766" lvl="1" indent="-457200">
              <a:lnSpc>
                <a:spcPct val="80000"/>
              </a:lnSpc>
              <a:buNone/>
            </a:pPr>
            <a:endParaRPr lang="en-US" sz="1800" dirty="0" smtClean="0">
              <a:cs typeface="Arial" pitchFamily="34" charset="0"/>
            </a:endParaRPr>
          </a:p>
          <a:p>
            <a:pPr marL="0" lvl="3" indent="-457200">
              <a:buNone/>
            </a:pPr>
            <a:r>
              <a:rPr lang="en-US" sz="1800" b="1" dirty="0" smtClean="0">
                <a:cs typeface="Arial" pitchFamily="34" charset="0"/>
              </a:rPr>
              <a:t>To whom is it being offered? </a:t>
            </a:r>
          </a:p>
          <a:p>
            <a:pPr marL="0" lvl="3" indent="-457200">
              <a:buNone/>
            </a:pPr>
            <a:endParaRPr lang="en-US" sz="1800" b="1" dirty="0" smtClean="0">
              <a:cs typeface="Arial" pitchFamily="34" charset="0"/>
            </a:endParaRPr>
          </a:p>
          <a:p>
            <a:pPr marL="457200" lvl="1" indent="-223838">
              <a:lnSpc>
                <a:spcPts val="1900"/>
              </a:lnSpc>
              <a:buFont typeface="Arial" pitchFamily="34" charset="0"/>
              <a:buChar char="•"/>
            </a:pPr>
            <a:r>
              <a:rPr lang="en-US" sz="1800" dirty="0" smtClean="0">
                <a:cs typeface="Arial" pitchFamily="34" charset="0"/>
              </a:rPr>
              <a:t>Plan participants</a:t>
            </a:r>
          </a:p>
          <a:p>
            <a:pPr marL="0" lvl="3" indent="-457200">
              <a:buFont typeface="+mj-lt"/>
              <a:buNone/>
            </a:pPr>
            <a:endParaRPr lang="en-US" sz="1800" b="1" dirty="0" smtClean="0">
              <a:cs typeface="Arial" pitchFamily="34" charset="0"/>
            </a:endParaRPr>
          </a:p>
          <a:p>
            <a:pPr marL="0" lvl="3" indent="-457200">
              <a:buNone/>
            </a:pPr>
            <a:r>
              <a:rPr lang="en-US" sz="1800" b="1" dirty="0" smtClean="0">
                <a:cs typeface="Arial" pitchFamily="34" charset="0"/>
              </a:rPr>
              <a:t>What is the strategy, positioning and value? </a:t>
            </a:r>
          </a:p>
          <a:p>
            <a:pPr marL="0" lvl="3" indent="-457200">
              <a:buNone/>
            </a:pPr>
            <a:endParaRPr lang="en-US" sz="1800" b="1" dirty="0" smtClean="0">
              <a:cs typeface="Arial" pitchFamily="34" charset="0"/>
            </a:endParaRPr>
          </a:p>
        </p:txBody>
      </p:sp>
      <p:sp>
        <p:nvSpPr>
          <p:cNvPr id="5"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Education Center</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sp>
        <p:nvSpPr>
          <p:cNvPr id="6" name="Rectangle 5"/>
          <p:cNvSpPr/>
          <p:nvPr/>
        </p:nvSpPr>
        <p:spPr>
          <a:xfrm>
            <a:off x="467823" y="4475796"/>
            <a:ext cx="5145577" cy="1797928"/>
          </a:xfrm>
          <a:prstGeom prst="rect">
            <a:avLst/>
          </a:prstGeom>
        </p:spPr>
        <p:txBody>
          <a:bodyPr wrap="square">
            <a:spAutoFit/>
          </a:bodyPr>
          <a:lstStyle/>
          <a:p>
            <a:pPr lvl="1" indent="-223838">
              <a:lnSpc>
                <a:spcPts val="1900"/>
              </a:lnSpc>
              <a:buFont typeface="Arial" pitchFamily="34" charset="0"/>
              <a:buChar char="•"/>
            </a:pPr>
            <a:r>
              <a:rPr lang="en-US" dirty="0" smtClean="0">
                <a:cs typeface="Arial" pitchFamily="34" charset="0"/>
              </a:rPr>
              <a:t>Competitive differentiator</a:t>
            </a:r>
          </a:p>
          <a:p>
            <a:pPr lvl="1" indent="-223838">
              <a:lnSpc>
                <a:spcPts val="1900"/>
              </a:lnSpc>
              <a:buFont typeface="Arial" pitchFamily="34" charset="0"/>
              <a:buChar char="•"/>
            </a:pPr>
            <a:r>
              <a:rPr lang="en-US" dirty="0" smtClean="0">
                <a:cs typeface="Arial" pitchFamily="34" charset="0"/>
              </a:rPr>
              <a:t>Offers participants access to Series 65 Licensed AAG Adviser Representatives</a:t>
            </a:r>
          </a:p>
          <a:p>
            <a:pPr lvl="1" indent="-223838">
              <a:lnSpc>
                <a:spcPts val="1900"/>
              </a:lnSpc>
              <a:buFont typeface="Arial" pitchFamily="34" charset="0"/>
              <a:buChar char="•"/>
            </a:pPr>
            <a:r>
              <a:rPr lang="en-US" dirty="0" smtClean="0">
                <a:cs typeface="Arial" pitchFamily="34" charset="0"/>
              </a:rPr>
              <a:t>Increases AUM through out-bound call program</a:t>
            </a:r>
          </a:p>
          <a:p>
            <a:pPr lvl="1" indent="-223838">
              <a:lnSpc>
                <a:spcPts val="1900"/>
              </a:lnSpc>
              <a:buFont typeface="Arial" pitchFamily="34" charset="0"/>
              <a:buChar char="•"/>
            </a:pPr>
            <a:r>
              <a:rPr lang="en-US" dirty="0" smtClean="0">
                <a:cs typeface="Arial" pitchFamily="34" charset="0"/>
              </a:rPr>
              <a:t>Answers participant questions and provides assistance with enrollment and participant account updates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Quad Arrow 17"/>
          <p:cNvSpPr/>
          <p:nvPr/>
        </p:nvSpPr>
        <p:spPr>
          <a:xfrm>
            <a:off x="2115879" y="1552355"/>
            <a:ext cx="5241851" cy="4646424"/>
          </a:xfrm>
          <a:prstGeom prst="quadArrow">
            <a:avLst>
              <a:gd name="adj1" fmla="val 4410"/>
              <a:gd name="adj2" fmla="val 4153"/>
              <a:gd name="adj3" fmla="val 7685"/>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6152"/>
            <a:ext cx="4495800" cy="685800"/>
          </a:xfrm>
        </p:spPr>
        <p:txBody>
          <a:bodyPr anchor="t">
            <a:noAutofit/>
          </a:bodyPr>
          <a:lstStyle/>
          <a:p>
            <a:pPr algn="l"/>
            <a:r>
              <a:rPr lang="en-US" sz="2400" b="1" dirty="0" smtClean="0">
                <a:latin typeface="+mn-lt"/>
                <a:ea typeface="+mn-ea"/>
                <a:cs typeface="Arial" pitchFamily="34" charset="0"/>
              </a:rPr>
              <a:t> Product Stakeholders</a:t>
            </a:r>
            <a:endParaRPr lang="en-US" sz="2400" b="1" dirty="0">
              <a:latin typeface="+mn-lt"/>
              <a:ea typeface="+mn-ea"/>
              <a:cs typeface="Arial" pitchFamily="34" charset="0"/>
            </a:endParaRPr>
          </a:p>
        </p:txBody>
      </p:sp>
      <p:sp>
        <p:nvSpPr>
          <p:cNvPr id="13"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Roles &amp; Responsibilities</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sp>
        <p:nvSpPr>
          <p:cNvPr id="14" name="Rounded Rectangle 13"/>
          <p:cNvSpPr/>
          <p:nvPr/>
        </p:nvSpPr>
        <p:spPr>
          <a:xfrm>
            <a:off x="4051004" y="1342275"/>
            <a:ext cx="2349795" cy="1868758"/>
          </a:xfrm>
          <a:prstGeom prst="roundRect">
            <a:avLst>
              <a:gd name="adj" fmla="val 8057"/>
            </a:avLst>
          </a:prstGeom>
          <a:solidFill>
            <a:srgbClr val="155B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smtClean="0">
                <a:latin typeface="Arial" pitchFamily="34" charset="0"/>
                <a:cs typeface="Arial" pitchFamily="34" charset="0"/>
              </a:rPr>
              <a:t>Field Sales Teams</a:t>
            </a:r>
          </a:p>
          <a:p>
            <a:endParaRPr lang="en-US" sz="1600" b="1" dirty="0" smtClean="0">
              <a:latin typeface="Arial" pitchFamily="34" charset="0"/>
              <a:cs typeface="Arial" pitchFamily="34" charset="0"/>
            </a:endParaRPr>
          </a:p>
          <a:p>
            <a:pPr marL="174625" lvl="1" indent="-174625">
              <a:buFont typeface="Arial" pitchFamily="34" charset="0"/>
              <a:buChar char="•"/>
            </a:pPr>
            <a:r>
              <a:rPr lang="en-US" sz="1400" dirty="0" smtClean="0">
                <a:latin typeface="Arial" pitchFamily="34" charset="0"/>
                <a:cs typeface="Arial" pitchFamily="34" charset="0"/>
              </a:rPr>
              <a:t>Corporate 401(K)</a:t>
            </a:r>
          </a:p>
          <a:p>
            <a:pPr marL="174625" lvl="1" indent="-174625">
              <a:buFont typeface="Arial" pitchFamily="34" charset="0"/>
              <a:buChar char="•"/>
            </a:pPr>
            <a:r>
              <a:rPr lang="en-US" sz="1400" dirty="0" smtClean="0">
                <a:latin typeface="Arial" pitchFamily="34" charset="0"/>
                <a:cs typeface="Arial" pitchFamily="34" charset="0"/>
              </a:rPr>
              <a:t>National Accounts</a:t>
            </a:r>
          </a:p>
          <a:p>
            <a:pPr marL="174625" lvl="1" indent="-174625">
              <a:buFont typeface="Arial" pitchFamily="34" charset="0"/>
              <a:buChar char="•"/>
            </a:pPr>
            <a:r>
              <a:rPr lang="en-US" sz="1400" dirty="0" smtClean="0">
                <a:latin typeface="Arial" pitchFamily="34" charset="0"/>
                <a:cs typeface="Arial" pitchFamily="34" charset="0"/>
              </a:rPr>
              <a:t>Institutional Partners</a:t>
            </a:r>
          </a:p>
          <a:p>
            <a:pPr marL="174625" lvl="1" indent="-174625">
              <a:buFont typeface="Arial" pitchFamily="34" charset="0"/>
              <a:buChar char="•"/>
            </a:pPr>
            <a:r>
              <a:rPr lang="en-US" sz="1400" dirty="0" smtClean="0">
                <a:latin typeface="Arial" pitchFamily="34" charset="0"/>
                <a:cs typeface="Arial" pitchFamily="34" charset="0"/>
              </a:rPr>
              <a:t>Government</a:t>
            </a:r>
          </a:p>
          <a:p>
            <a:pPr marL="174625" lvl="1" indent="-174625">
              <a:buFont typeface="Arial" pitchFamily="34" charset="0"/>
              <a:buChar char="•"/>
            </a:pPr>
            <a:r>
              <a:rPr lang="en-US" sz="1400" dirty="0" smtClean="0">
                <a:latin typeface="Arial" pitchFamily="34" charset="0"/>
                <a:cs typeface="Arial" pitchFamily="34" charset="0"/>
              </a:rPr>
              <a:t>RFP Team</a:t>
            </a:r>
          </a:p>
          <a:p>
            <a:pPr marL="174625" lvl="1" indent="-174625">
              <a:buFont typeface="Arial" pitchFamily="34" charset="0"/>
              <a:buChar char="•"/>
            </a:pPr>
            <a:r>
              <a:rPr lang="en-US" sz="1400" dirty="0" smtClean="0">
                <a:latin typeface="Arial" pitchFamily="34" charset="0"/>
                <a:cs typeface="Arial" pitchFamily="34" charset="0"/>
              </a:rPr>
              <a:t>Pricing</a:t>
            </a:r>
          </a:p>
        </p:txBody>
      </p:sp>
      <p:sp>
        <p:nvSpPr>
          <p:cNvPr id="15" name="Rounded Rectangle 14"/>
          <p:cNvSpPr/>
          <p:nvPr/>
        </p:nvSpPr>
        <p:spPr>
          <a:xfrm>
            <a:off x="6052707" y="3574740"/>
            <a:ext cx="2495870" cy="2305066"/>
          </a:xfrm>
          <a:prstGeom prst="roundRect">
            <a:avLst>
              <a:gd name="adj" fmla="val 6263"/>
            </a:avLst>
          </a:prstGeom>
          <a:solidFill>
            <a:srgbClr val="4F72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smtClean="0">
                <a:latin typeface="Arial" pitchFamily="34" charset="0"/>
                <a:cs typeface="Arial" pitchFamily="34" charset="0"/>
              </a:rPr>
              <a:t>Operations</a:t>
            </a:r>
          </a:p>
          <a:p>
            <a:endParaRPr lang="en-US" sz="1600" b="1" dirty="0" smtClean="0">
              <a:latin typeface="Arial" pitchFamily="34" charset="0"/>
              <a:cs typeface="Arial" pitchFamily="34" charset="0"/>
            </a:endParaRPr>
          </a:p>
          <a:p>
            <a:pPr marL="174625" lvl="1" indent="-174625">
              <a:buFont typeface="Arial" pitchFamily="34" charset="0"/>
              <a:buChar char="•"/>
            </a:pPr>
            <a:r>
              <a:rPr lang="en-US" sz="1400" dirty="0" smtClean="0">
                <a:latin typeface="Arial" pitchFamily="34" charset="0"/>
                <a:cs typeface="Arial" pitchFamily="34" charset="0"/>
              </a:rPr>
              <a:t>AAG Operations Team</a:t>
            </a:r>
          </a:p>
          <a:p>
            <a:pPr marL="174625" lvl="1" indent="-174625">
              <a:buFont typeface="Arial" pitchFamily="34" charset="0"/>
              <a:buChar char="•"/>
            </a:pPr>
            <a:r>
              <a:rPr lang="en-US" sz="1400" dirty="0" smtClean="0">
                <a:latin typeface="Arial" pitchFamily="34" charset="0"/>
                <a:cs typeface="Arial" pitchFamily="34" charset="0"/>
              </a:rPr>
              <a:t>Implementation</a:t>
            </a:r>
          </a:p>
          <a:p>
            <a:pPr marL="174625" lvl="1" indent="-174625">
              <a:buFont typeface="Arial" pitchFamily="34" charset="0"/>
              <a:buChar char="•"/>
            </a:pPr>
            <a:r>
              <a:rPr lang="en-US" sz="1400" dirty="0" smtClean="0">
                <a:latin typeface="Arial" pitchFamily="34" charset="0"/>
                <a:cs typeface="Arial" pitchFamily="34" charset="0"/>
              </a:rPr>
              <a:t>Administration</a:t>
            </a:r>
          </a:p>
          <a:p>
            <a:pPr marL="174625" lvl="1" indent="-174625">
              <a:buFont typeface="Arial" pitchFamily="34" charset="0"/>
              <a:buChar char="•"/>
            </a:pPr>
            <a:r>
              <a:rPr lang="en-US" sz="1400" dirty="0" smtClean="0">
                <a:latin typeface="Arial" pitchFamily="34" charset="0"/>
                <a:cs typeface="Arial" pitchFamily="34" charset="0"/>
              </a:rPr>
              <a:t>Products</a:t>
            </a:r>
          </a:p>
          <a:p>
            <a:pPr marL="174625" lvl="1" indent="-174625">
              <a:buFont typeface="Arial" pitchFamily="34" charset="0"/>
              <a:buChar char="•"/>
            </a:pPr>
            <a:r>
              <a:rPr lang="en-US" sz="1400" dirty="0" smtClean="0">
                <a:latin typeface="Arial" pitchFamily="34" charset="0"/>
                <a:cs typeface="Arial" pitchFamily="34" charset="0"/>
              </a:rPr>
              <a:t>Financial Control</a:t>
            </a:r>
          </a:p>
          <a:p>
            <a:pPr marL="174625" lvl="1" indent="-174625">
              <a:buFont typeface="Arial" pitchFamily="34" charset="0"/>
              <a:buChar char="•"/>
            </a:pPr>
            <a:r>
              <a:rPr lang="en-US" sz="1400" dirty="0" smtClean="0">
                <a:latin typeface="Arial" pitchFamily="34" charset="0"/>
                <a:cs typeface="Arial" pitchFamily="34" charset="0"/>
              </a:rPr>
              <a:t>Recoveries</a:t>
            </a:r>
          </a:p>
          <a:p>
            <a:pPr marL="174625" lvl="1" indent="-174625">
              <a:buFont typeface="Arial" pitchFamily="34" charset="0"/>
              <a:buChar char="•"/>
            </a:pPr>
            <a:r>
              <a:rPr lang="en-US" sz="1400" dirty="0" smtClean="0">
                <a:latin typeface="Arial" pitchFamily="34" charset="0"/>
                <a:cs typeface="Arial" pitchFamily="34" charset="0"/>
              </a:rPr>
              <a:t>Compliance</a:t>
            </a:r>
          </a:p>
          <a:p>
            <a:pPr marL="174625" lvl="1" indent="-174625">
              <a:buFont typeface="Arial" pitchFamily="34" charset="0"/>
              <a:buChar char="•"/>
            </a:pPr>
            <a:r>
              <a:rPr lang="en-US" sz="1400" dirty="0" smtClean="0">
                <a:latin typeface="Arial" pitchFamily="34" charset="0"/>
                <a:cs typeface="Arial" pitchFamily="34" charset="0"/>
              </a:rPr>
              <a:t>Plan Technical Support</a:t>
            </a:r>
          </a:p>
        </p:txBody>
      </p:sp>
      <p:sp>
        <p:nvSpPr>
          <p:cNvPr id="16" name="Rounded Rectangle 15"/>
          <p:cNvSpPr/>
          <p:nvPr/>
        </p:nvSpPr>
        <p:spPr>
          <a:xfrm>
            <a:off x="2509282" y="4710224"/>
            <a:ext cx="2466753" cy="1977656"/>
          </a:xfrm>
          <a:prstGeom prst="roundRect">
            <a:avLst>
              <a:gd name="adj" fmla="val 7495"/>
            </a:avLst>
          </a:prstGeom>
          <a:solidFill>
            <a:srgbClr val="8A880D"/>
          </a:solidFill>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smtClean="0">
                <a:latin typeface="Arial" pitchFamily="34" charset="0"/>
                <a:cs typeface="Arial" pitchFamily="34" charset="0"/>
              </a:rPr>
              <a:t>Service Teams</a:t>
            </a:r>
          </a:p>
          <a:p>
            <a:endParaRPr lang="en-US" sz="1600" b="1" dirty="0" smtClean="0">
              <a:latin typeface="Arial" pitchFamily="34" charset="0"/>
              <a:cs typeface="Arial" pitchFamily="34" charset="0"/>
            </a:endParaRPr>
          </a:p>
          <a:p>
            <a:pPr marL="174625" lvl="1" indent="-174625">
              <a:buFont typeface="Arial" pitchFamily="34" charset="0"/>
              <a:buChar char="•"/>
            </a:pPr>
            <a:r>
              <a:rPr lang="en-US" sz="1400" dirty="0" smtClean="0">
                <a:latin typeface="Arial" pitchFamily="34" charset="0"/>
                <a:cs typeface="Arial" pitchFamily="34" charset="0"/>
              </a:rPr>
              <a:t>AAG Service Delivery Associates</a:t>
            </a:r>
          </a:p>
          <a:p>
            <a:pPr marL="174625" lvl="1" indent="-174625">
              <a:buFont typeface="Arial" pitchFamily="34" charset="0"/>
              <a:buChar char="•"/>
            </a:pPr>
            <a:r>
              <a:rPr lang="en-US" sz="1400" dirty="0" smtClean="0">
                <a:latin typeface="Arial" pitchFamily="34" charset="0"/>
                <a:cs typeface="Arial" pitchFamily="34" charset="0"/>
              </a:rPr>
              <a:t>Plan Management</a:t>
            </a:r>
          </a:p>
          <a:p>
            <a:pPr marL="174625" lvl="1" indent="-174625">
              <a:buFont typeface="Arial" pitchFamily="34" charset="0"/>
              <a:buChar char="•"/>
            </a:pPr>
            <a:r>
              <a:rPr lang="en-US" sz="1400" dirty="0" smtClean="0">
                <a:latin typeface="Arial" pitchFamily="34" charset="0"/>
                <a:cs typeface="Arial" pitchFamily="34" charset="0"/>
              </a:rPr>
              <a:t>Account Managers</a:t>
            </a:r>
          </a:p>
          <a:p>
            <a:pPr marL="174625" lvl="1" indent="-174625">
              <a:buFont typeface="Arial" pitchFamily="34" charset="0"/>
              <a:buChar char="•"/>
            </a:pPr>
            <a:r>
              <a:rPr lang="en-US" sz="1400" dirty="0" smtClean="0">
                <a:latin typeface="Arial" pitchFamily="34" charset="0"/>
                <a:cs typeface="Arial" pitchFamily="34" charset="0"/>
              </a:rPr>
              <a:t>Client and Plan Services</a:t>
            </a:r>
          </a:p>
          <a:p>
            <a:pPr marL="174625" lvl="1" indent="-174625">
              <a:buFont typeface="Arial" pitchFamily="34" charset="0"/>
              <a:buChar char="•"/>
            </a:pPr>
            <a:r>
              <a:rPr lang="en-US" sz="1400" dirty="0" smtClean="0">
                <a:latin typeface="Arial" pitchFamily="34" charset="0"/>
                <a:cs typeface="Arial" pitchFamily="34" charset="0"/>
              </a:rPr>
              <a:t>Participant Call Center</a:t>
            </a:r>
          </a:p>
        </p:txBody>
      </p:sp>
      <p:sp>
        <p:nvSpPr>
          <p:cNvPr id="17" name="Rounded Rectangle 16"/>
          <p:cNvSpPr/>
          <p:nvPr/>
        </p:nvSpPr>
        <p:spPr>
          <a:xfrm>
            <a:off x="1346896" y="2469854"/>
            <a:ext cx="1353775" cy="2102147"/>
          </a:xfrm>
          <a:prstGeom prst="roundRect">
            <a:avLst>
              <a:gd name="adj" fmla="val 8841"/>
            </a:avLst>
          </a:prstGeom>
          <a:solidFill>
            <a:srgbClr val="C49F14"/>
          </a:solidFill>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smtClean="0">
                <a:latin typeface="Arial" pitchFamily="34" charset="0"/>
                <a:cs typeface="Arial" pitchFamily="34" charset="0"/>
              </a:rPr>
              <a:t>Products</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Pricing</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Legal</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Marketing</a:t>
            </a:r>
          </a:p>
        </p:txBody>
      </p:sp>
      <p:pic>
        <p:nvPicPr>
          <p:cNvPr id="19" name="Picture 18" descr="green_puzzle.png"/>
          <p:cNvPicPr>
            <a:picLocks noChangeAspect="1"/>
          </p:cNvPicPr>
          <p:nvPr/>
        </p:nvPicPr>
        <p:blipFill>
          <a:blip r:embed="rId3" cstate="print"/>
          <a:stretch>
            <a:fillRect/>
          </a:stretch>
        </p:blipFill>
        <p:spPr>
          <a:xfrm rot="18714913">
            <a:off x="4357864" y="4066912"/>
            <a:ext cx="1193168" cy="1581420"/>
          </a:xfrm>
          <a:prstGeom prst="rect">
            <a:avLst/>
          </a:prstGeom>
        </p:spPr>
      </p:pic>
      <p:pic>
        <p:nvPicPr>
          <p:cNvPr id="20" name="Picture 19" descr="light_green_puzzle.png"/>
          <p:cNvPicPr>
            <a:picLocks noChangeAspect="1"/>
          </p:cNvPicPr>
          <p:nvPr/>
        </p:nvPicPr>
        <p:blipFill>
          <a:blip r:embed="rId4" cstate="print"/>
          <a:stretch>
            <a:fillRect/>
          </a:stretch>
        </p:blipFill>
        <p:spPr>
          <a:xfrm rot="20686367">
            <a:off x="2232197" y="1896306"/>
            <a:ext cx="883142" cy="1170513"/>
          </a:xfrm>
          <a:prstGeom prst="rect">
            <a:avLst/>
          </a:prstGeom>
        </p:spPr>
      </p:pic>
      <p:pic>
        <p:nvPicPr>
          <p:cNvPr id="21" name="Picture 20" descr="green_puzzle2.png"/>
          <p:cNvPicPr>
            <a:picLocks noChangeAspect="1"/>
          </p:cNvPicPr>
          <p:nvPr/>
        </p:nvPicPr>
        <p:blipFill>
          <a:blip r:embed="rId5" cstate="print"/>
          <a:stretch>
            <a:fillRect/>
          </a:stretch>
        </p:blipFill>
        <p:spPr>
          <a:xfrm rot="3831252">
            <a:off x="7878169" y="3000623"/>
            <a:ext cx="962451" cy="1275629"/>
          </a:xfrm>
          <a:prstGeom prst="rect">
            <a:avLst/>
          </a:prstGeom>
        </p:spPr>
      </p:pic>
      <p:pic>
        <p:nvPicPr>
          <p:cNvPr id="22" name="Picture 21" descr="Adv_Serv_Enh.png"/>
          <p:cNvPicPr>
            <a:picLocks noChangeAspect="1"/>
          </p:cNvPicPr>
          <p:nvPr/>
        </p:nvPicPr>
        <p:blipFill>
          <a:blip r:embed="rId6" cstate="print"/>
          <a:stretch>
            <a:fillRect/>
          </a:stretch>
        </p:blipFill>
        <p:spPr>
          <a:xfrm>
            <a:off x="6635000" y="5816015"/>
            <a:ext cx="2567212" cy="131844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png"/>
          <p:cNvPicPr>
            <a:picLocks noChangeAspect="1"/>
          </p:cNvPicPr>
          <p:nvPr/>
        </p:nvPicPr>
        <p:blipFill>
          <a:blip r:embed="rId3" cstate="print"/>
          <a:stretch>
            <a:fillRect/>
          </a:stretch>
        </p:blipFill>
        <p:spPr>
          <a:xfrm>
            <a:off x="500713" y="1090638"/>
            <a:ext cx="8142575" cy="5721344"/>
          </a:xfrm>
          <a:prstGeom prst="rect">
            <a:avLst/>
          </a:prstGeom>
          <a:noFill/>
          <a:ln w="0">
            <a:noFill/>
            <a:miter lim="800000"/>
            <a:headEnd/>
            <a:tailEnd/>
          </a:ln>
          <a:effectLst>
            <a:outerShdw blurRad="495300" sx="98000" sy="98000" algn="ctr" rotWithShape="0">
              <a:srgbClr val="1C7600"/>
            </a:outerShdw>
          </a:effectLst>
        </p:spPr>
      </p:pic>
      <p:sp>
        <p:nvSpPr>
          <p:cNvPr id="5"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Event Timeline</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grpSp>
        <p:nvGrpSpPr>
          <p:cNvPr id="10" name="Group 9"/>
          <p:cNvGrpSpPr/>
          <p:nvPr/>
        </p:nvGrpSpPr>
        <p:grpSpPr>
          <a:xfrm>
            <a:off x="1860728" y="2224779"/>
            <a:ext cx="6549663" cy="4292986"/>
            <a:chOff x="2591027" y="2208100"/>
            <a:chExt cx="4689459" cy="3073713"/>
          </a:xfrm>
        </p:grpSpPr>
        <p:sp>
          <p:nvSpPr>
            <p:cNvPr id="6" name="Rounded Rectangle 5"/>
            <p:cNvSpPr/>
            <p:nvPr/>
          </p:nvSpPr>
          <p:spPr>
            <a:xfrm>
              <a:off x="2591027" y="2208100"/>
              <a:ext cx="1266260" cy="594360"/>
            </a:xfrm>
            <a:prstGeom prst="roundRect">
              <a:avLst>
                <a:gd name="adj" fmla="val 15018"/>
              </a:avLst>
            </a:prstGeom>
            <a:solidFill>
              <a:srgbClr val="155B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ts val="1400"/>
                </a:lnSpc>
                <a:spcBef>
                  <a:spcPct val="0"/>
                </a:spcBef>
                <a:spcAft>
                  <a:spcPct val="0"/>
                </a:spcAft>
                <a:buClrTx/>
                <a:buSzTx/>
                <a:buFontTx/>
                <a:buNone/>
                <a:tabLst/>
                <a:defRPr/>
              </a:pPr>
              <a:r>
                <a:rPr lang="en-US" sz="1400" b="1" dirty="0">
                  <a:solidFill>
                    <a:schemeClr val="bg1"/>
                  </a:solidFill>
                  <a:latin typeface="Arial" pitchFamily="34" charset="0"/>
                  <a:cs typeface="Arial" pitchFamily="34" charset="0"/>
                </a:rPr>
                <a:t>April 1</a:t>
              </a:r>
              <a:r>
                <a:rPr lang="en-US" sz="1400" b="1" baseline="30000" dirty="0">
                  <a:solidFill>
                    <a:schemeClr val="bg1"/>
                  </a:solidFill>
                  <a:latin typeface="Arial" pitchFamily="34" charset="0"/>
                  <a:cs typeface="Arial" pitchFamily="34" charset="0"/>
                </a:rPr>
                <a:t>st</a:t>
              </a:r>
              <a:r>
                <a:rPr lang="en-US" sz="1400" b="1" dirty="0">
                  <a:solidFill>
                    <a:schemeClr val="bg1"/>
                  </a:solidFill>
                  <a:latin typeface="Arial" pitchFamily="34" charset="0"/>
                  <a:cs typeface="Arial" pitchFamily="34" charset="0"/>
                </a:rPr>
                <a:t> – </a:t>
              </a:r>
              <a:r>
                <a:rPr lang="en-US" sz="1400" kern="1200" dirty="0">
                  <a:solidFill>
                    <a:schemeClr val="bg1"/>
                  </a:solidFill>
                  <a:latin typeface="+mn-lt"/>
                  <a:ea typeface="+mn-ea"/>
                  <a:cs typeface="+mn-cs"/>
                </a:rPr>
                <a:t>Free Look and Offer Letter Available</a:t>
              </a:r>
              <a:endParaRPr lang="en-US" sz="1400" dirty="0">
                <a:solidFill>
                  <a:schemeClr val="bg1"/>
                </a:solidFill>
                <a:latin typeface="Arial" pitchFamily="34" charset="0"/>
                <a:cs typeface="Arial" pitchFamily="34" charset="0"/>
              </a:endParaRPr>
            </a:p>
          </p:txBody>
        </p:sp>
        <p:sp>
          <p:nvSpPr>
            <p:cNvPr id="7" name="Rounded Rectangle 6"/>
            <p:cNvSpPr/>
            <p:nvPr/>
          </p:nvSpPr>
          <p:spPr>
            <a:xfrm>
              <a:off x="2981268" y="2832078"/>
              <a:ext cx="1371318" cy="594360"/>
            </a:xfrm>
            <a:prstGeom prst="roundRect">
              <a:avLst>
                <a:gd name="adj" fmla="val 18395"/>
              </a:avLst>
            </a:prstGeom>
            <a:solidFill>
              <a:srgbClr val="4F72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lnSpc>
                  <a:spcPts val="1400"/>
                </a:lnSpc>
                <a:spcBef>
                  <a:spcPct val="0"/>
                </a:spcBef>
                <a:spcAft>
                  <a:spcPct val="0"/>
                </a:spcAft>
                <a:defRPr/>
              </a:pPr>
              <a:r>
                <a:rPr lang="en-US" sz="1400" b="1" dirty="0">
                  <a:solidFill>
                    <a:schemeClr val="bg1"/>
                  </a:solidFill>
                  <a:latin typeface="Arial" pitchFamily="34" charset="0"/>
                  <a:cs typeface="Arial" pitchFamily="34" charset="0"/>
                </a:rPr>
                <a:t>May 2012 – </a:t>
              </a:r>
              <a:r>
                <a:rPr lang="en-US" sz="1400" dirty="0">
                  <a:solidFill>
                    <a:schemeClr val="bg1"/>
                  </a:solidFill>
                  <a:latin typeface="Arial" pitchFamily="34" charset="0"/>
                  <a:cs typeface="Arial" pitchFamily="34" charset="0"/>
                </a:rPr>
                <a:t>Plan Retirement Readiness Beta testing</a:t>
              </a:r>
            </a:p>
          </p:txBody>
        </p:sp>
        <p:sp>
          <p:nvSpPr>
            <p:cNvPr id="9" name="Rounded Rectangle 8"/>
            <p:cNvSpPr/>
            <p:nvPr/>
          </p:nvSpPr>
          <p:spPr>
            <a:xfrm>
              <a:off x="3680308" y="3452862"/>
              <a:ext cx="1466566" cy="594360"/>
            </a:xfrm>
            <a:prstGeom prst="roundRect">
              <a:avLst>
                <a:gd name="adj" fmla="val 18395"/>
              </a:avLst>
            </a:prstGeom>
            <a:solidFill>
              <a:srgbClr val="8A880D"/>
            </a:solidFill>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lnSpc>
                  <a:spcPts val="1400"/>
                </a:lnSpc>
                <a:spcBef>
                  <a:spcPct val="0"/>
                </a:spcBef>
                <a:spcAft>
                  <a:spcPct val="0"/>
                </a:spcAft>
                <a:defRPr/>
              </a:pPr>
              <a:r>
                <a:rPr lang="en-US" sz="1400" b="1" dirty="0">
                  <a:solidFill>
                    <a:schemeClr val="bg1"/>
                  </a:solidFill>
                  <a:latin typeface="Arial" pitchFamily="34" charset="0"/>
                  <a:cs typeface="Arial" pitchFamily="34" charset="0"/>
                </a:rPr>
                <a:t>July 2012 – </a:t>
              </a:r>
              <a:r>
                <a:rPr lang="en-US" sz="1400" dirty="0">
                  <a:solidFill>
                    <a:schemeClr val="bg1"/>
                  </a:solidFill>
                  <a:latin typeface="Arial" pitchFamily="34" charset="0"/>
                  <a:cs typeface="Arial" pitchFamily="34" charset="0"/>
                </a:rPr>
                <a:t>Retirement Readiness  Report Card Beta testing on select plans</a:t>
              </a:r>
            </a:p>
          </p:txBody>
        </p:sp>
        <p:sp>
          <p:nvSpPr>
            <p:cNvPr id="11" name="Rounded Rectangle 10"/>
            <p:cNvSpPr/>
            <p:nvPr/>
          </p:nvSpPr>
          <p:spPr>
            <a:xfrm>
              <a:off x="4598317" y="4065987"/>
              <a:ext cx="1730557" cy="594360"/>
            </a:xfrm>
            <a:prstGeom prst="roundRect">
              <a:avLst>
                <a:gd name="adj" fmla="val 15910"/>
              </a:avLst>
            </a:prstGeom>
            <a:solidFill>
              <a:srgbClr val="C49F14"/>
            </a:solidFill>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ts val="1400"/>
                </a:lnSpc>
                <a:spcBef>
                  <a:spcPct val="0"/>
                </a:spcBef>
                <a:spcAft>
                  <a:spcPct val="0"/>
                </a:spcAft>
                <a:buClrTx/>
                <a:buSzTx/>
                <a:buFontTx/>
                <a:buNone/>
                <a:tabLst/>
                <a:defRPr/>
              </a:pPr>
              <a:r>
                <a:rPr lang="en-US" sz="1400" b="1" kern="1200" dirty="0">
                  <a:solidFill>
                    <a:schemeClr val="bg1"/>
                  </a:solidFill>
                  <a:latin typeface="Arial" pitchFamily="34" charset="0"/>
                  <a:ea typeface="+mn-ea"/>
                  <a:cs typeface="Arial" pitchFamily="34" charset="0"/>
                </a:rPr>
                <a:t>October 2012 – </a:t>
              </a:r>
              <a:r>
                <a:rPr lang="en-US" sz="1400" b="0" kern="1200" dirty="0">
                  <a:solidFill>
                    <a:schemeClr val="bg1"/>
                  </a:solidFill>
                  <a:latin typeface="Arial" pitchFamily="34" charset="0"/>
                  <a:ea typeface="+mn-ea"/>
                  <a:cs typeface="Arial" pitchFamily="34" charset="0"/>
                </a:rPr>
                <a:t>Retirement Readiness  Report Card available for all Advisory Services plans.</a:t>
              </a:r>
            </a:p>
          </p:txBody>
        </p:sp>
        <p:sp>
          <p:nvSpPr>
            <p:cNvPr id="12" name="Rounded Rectangle 11"/>
            <p:cNvSpPr/>
            <p:nvPr/>
          </p:nvSpPr>
          <p:spPr>
            <a:xfrm>
              <a:off x="5699453" y="4687453"/>
              <a:ext cx="1581033" cy="594360"/>
            </a:xfrm>
            <a:prstGeom prst="roundRect">
              <a:avLst>
                <a:gd name="adj" fmla="val 17152"/>
              </a:avLst>
            </a:prstGeom>
            <a:solidFill>
              <a:srgbClr val="FEB51A"/>
            </a:solidFill>
          </p:spPr>
          <p:style>
            <a:lnRef idx="0">
              <a:schemeClr val="accent3"/>
            </a:lnRef>
            <a:fillRef idx="3">
              <a:schemeClr val="accent3"/>
            </a:fillRef>
            <a:effectRef idx="3">
              <a:schemeClr val="accent3"/>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base" latinLnBrk="0" hangingPunct="1">
                <a:lnSpc>
                  <a:spcPts val="1400"/>
                </a:lnSpc>
                <a:spcBef>
                  <a:spcPct val="0"/>
                </a:spcBef>
                <a:spcAft>
                  <a:spcPct val="0"/>
                </a:spcAft>
                <a:buClrTx/>
                <a:buSzTx/>
                <a:buFontTx/>
                <a:buNone/>
                <a:tabLst/>
                <a:defRPr/>
              </a:pPr>
              <a:r>
                <a:rPr lang="en-US" sz="1400" b="1" kern="1200" dirty="0">
                  <a:solidFill>
                    <a:sysClr val="windowText" lastClr="000000"/>
                  </a:solidFill>
                  <a:latin typeface="Arial" pitchFamily="34" charset="0"/>
                  <a:ea typeface="+mn-ea"/>
                  <a:cs typeface="Arial" pitchFamily="34" charset="0"/>
                </a:rPr>
                <a:t>Early 2013– Launch </a:t>
              </a:r>
              <a:r>
                <a:rPr lang="en-US" sz="1400" b="0" kern="1200" dirty="0">
                  <a:solidFill>
                    <a:sysClr val="windowText" lastClr="000000"/>
                  </a:solidFill>
                  <a:latin typeface="Arial" pitchFamily="34" charset="0"/>
                  <a:ea typeface="+mn-ea"/>
                  <a:cs typeface="Arial" pitchFamily="34" charset="0"/>
                </a:rPr>
                <a:t>Retirement Readiness  Report Card for non-Advisory Services plans</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838200"/>
            <a:ext cx="8229600" cy="1143000"/>
          </a:xfrm>
        </p:spPr>
        <p:txBody>
          <a:bodyPr>
            <a:normAutofit/>
          </a:bodyPr>
          <a:lstStyle/>
          <a:p>
            <a:r>
              <a:rPr lang="en-US" sz="4000" dirty="0" smtClean="0">
                <a:latin typeface="Arial" pitchFamily="34" charset="0"/>
                <a:cs typeface="Arial" pitchFamily="34" charset="0"/>
              </a:rPr>
              <a:t>Learning Activity #2</a:t>
            </a:r>
            <a:endParaRPr lang="en-US" sz="4000" dirty="0">
              <a:latin typeface="Arial" pitchFamily="34" charset="0"/>
              <a:cs typeface="Arial" pitchFamily="34" charset="0"/>
            </a:endParaRPr>
          </a:p>
        </p:txBody>
      </p:sp>
      <p:sp>
        <p:nvSpPr>
          <p:cNvPr id="4" name="Content Placeholder 2"/>
          <p:cNvSpPr txBox="1">
            <a:spLocks/>
          </p:cNvSpPr>
          <p:nvPr/>
        </p:nvSpPr>
        <p:spPr bwMode="auto">
          <a:xfrm>
            <a:off x="662217" y="1950116"/>
            <a:ext cx="7815942" cy="38098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marL="457200" marR="0" lvl="0" indent="-457200" algn="l" defTabSz="912813"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92929"/>
                </a:solidFill>
                <a:effectLst/>
                <a:uLnTx/>
                <a:uFillTx/>
                <a:latin typeface="+mn-lt"/>
                <a:ea typeface="+mn-ea"/>
                <a:cs typeface="+mn-cs"/>
              </a:rPr>
              <a:t>Match the terms to </a:t>
            </a:r>
            <a:r>
              <a:rPr lang="en-US" sz="2400" b="1" kern="0" dirty="0" smtClean="0">
                <a:solidFill>
                  <a:srgbClr val="292929"/>
                </a:solidFill>
                <a:latin typeface="+mn-lt"/>
              </a:rPr>
              <a:t>their</a:t>
            </a:r>
            <a:r>
              <a:rPr kumimoji="0" lang="en-US" sz="2400" b="1" i="0" u="none" strike="noStrike" kern="0" cap="none" spc="0" normalizeH="0" baseline="0" noProof="0" dirty="0" smtClean="0">
                <a:ln>
                  <a:noFill/>
                </a:ln>
                <a:solidFill>
                  <a:srgbClr val="292929"/>
                </a:solidFill>
                <a:effectLst/>
                <a:uLnTx/>
                <a:uFillTx/>
                <a:latin typeface="+mn-lt"/>
                <a:ea typeface="+mn-ea"/>
                <a:cs typeface="+mn-cs"/>
              </a:rPr>
              <a:t> descriptions.</a:t>
            </a:r>
          </a:p>
        </p:txBody>
      </p:sp>
      <p:sp>
        <p:nvSpPr>
          <p:cNvPr id="5" name="Action Button: Custom 4">
            <a:hlinkClick r:id="" action="ppaction://macro?name=Right" highlightClick="1"/>
          </p:cNvPr>
          <p:cNvSpPr/>
          <p:nvPr/>
        </p:nvSpPr>
        <p:spPr bwMode="auto">
          <a:xfrm>
            <a:off x="3691885" y="4927600"/>
            <a:ext cx="5296091" cy="698499"/>
          </a:xfrm>
          <a:prstGeom prst="actionButtonBlank">
            <a:avLst/>
          </a:prstGeom>
          <a:solidFill>
            <a:schemeClr val="bg1">
              <a:lumMod val="75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An experienced group of Series 65 license AAG investment advisor representatives available to consult on retirement strategies</a:t>
            </a:r>
          </a:p>
        </p:txBody>
      </p:sp>
      <p:sp>
        <p:nvSpPr>
          <p:cNvPr id="6" name="Action Button: Custom 5">
            <a:hlinkClick r:id="" action="ppaction://macro?name=Right" highlightClick="1"/>
          </p:cNvPr>
          <p:cNvSpPr/>
          <p:nvPr/>
        </p:nvSpPr>
        <p:spPr bwMode="auto">
          <a:xfrm>
            <a:off x="3708404" y="3378560"/>
            <a:ext cx="5279572" cy="587824"/>
          </a:xfrm>
          <a:prstGeom prst="actionButtonBlank">
            <a:avLst/>
          </a:prstGeom>
          <a:solidFill>
            <a:schemeClr val="bg1">
              <a:lumMod val="7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Communication to all non-managed account participants offering free personal financial review and consultation</a:t>
            </a:r>
          </a:p>
        </p:txBody>
      </p:sp>
      <p:sp>
        <p:nvSpPr>
          <p:cNvPr id="7" name="Action Button: Custom 6">
            <a:hlinkClick r:id="" action="ppaction://macro?name=Right" highlightClick="1"/>
          </p:cNvPr>
          <p:cNvSpPr/>
          <p:nvPr/>
        </p:nvSpPr>
        <p:spPr bwMode="auto">
          <a:xfrm>
            <a:off x="3688461" y="2667001"/>
            <a:ext cx="5299515" cy="585400"/>
          </a:xfrm>
          <a:prstGeom prst="actionButtonBlank">
            <a:avLst/>
          </a:prstGeom>
          <a:solidFill>
            <a:schemeClr val="bg1">
              <a:lumMod val="7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Tool to measure and analyze participant retirement-readiness</a:t>
            </a:r>
          </a:p>
        </p:txBody>
      </p:sp>
      <p:sp>
        <p:nvSpPr>
          <p:cNvPr id="8" name="Action Button: Custom 7">
            <a:hlinkClick r:id="" action="ppaction://macro?name=Right" highlightClick="1"/>
          </p:cNvPr>
          <p:cNvSpPr/>
          <p:nvPr/>
        </p:nvSpPr>
        <p:spPr bwMode="auto">
          <a:xfrm>
            <a:off x="3675742" y="4189538"/>
            <a:ext cx="5312234" cy="569791"/>
          </a:xfrm>
          <a:prstGeom prst="actionButtonBlank">
            <a:avLst/>
          </a:prstGeom>
          <a:solidFill>
            <a:schemeClr val="bg1">
              <a:lumMod val="7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Allows participants to try Advisory Services risk-free for a defined period of time based on initial enrollment date</a:t>
            </a:r>
          </a:p>
        </p:txBody>
      </p:sp>
      <p:sp>
        <p:nvSpPr>
          <p:cNvPr id="9" name="Action Button: Custom 8">
            <a:hlinkClick r:id="" action="ppaction://macro?name=Right" highlightClick="1"/>
          </p:cNvPr>
          <p:cNvSpPr/>
          <p:nvPr/>
        </p:nvSpPr>
        <p:spPr bwMode="auto">
          <a:xfrm>
            <a:off x="771020" y="4207677"/>
            <a:ext cx="2408028" cy="538495"/>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Free Look Period</a:t>
            </a:r>
          </a:p>
        </p:txBody>
      </p:sp>
      <p:sp>
        <p:nvSpPr>
          <p:cNvPr id="10" name="Action Button: Custom 9">
            <a:hlinkClick r:id="" action="ppaction://macro?name=Right" highlightClick="1"/>
          </p:cNvPr>
          <p:cNvSpPr/>
          <p:nvPr/>
        </p:nvSpPr>
        <p:spPr bwMode="auto">
          <a:xfrm>
            <a:off x="784159" y="5024105"/>
            <a:ext cx="2394889" cy="555179"/>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Education Center</a:t>
            </a:r>
          </a:p>
        </p:txBody>
      </p:sp>
      <p:sp>
        <p:nvSpPr>
          <p:cNvPr id="11" name="Action Button: Custom 10">
            <a:hlinkClick r:id="" action="ppaction://macro?name=Right" highlightClick="1"/>
          </p:cNvPr>
          <p:cNvSpPr/>
          <p:nvPr/>
        </p:nvSpPr>
        <p:spPr bwMode="auto">
          <a:xfrm>
            <a:off x="774392" y="3443494"/>
            <a:ext cx="2404656" cy="498786"/>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Offer Letter</a:t>
            </a:r>
          </a:p>
        </p:txBody>
      </p:sp>
      <p:sp>
        <p:nvSpPr>
          <p:cNvPr id="12" name="Action Button: Custom 11">
            <a:hlinkClick r:id="" action="ppaction://macro?name=Right" highlightClick="1"/>
          </p:cNvPr>
          <p:cNvSpPr/>
          <p:nvPr/>
        </p:nvSpPr>
        <p:spPr bwMode="auto">
          <a:xfrm>
            <a:off x="771016" y="2667000"/>
            <a:ext cx="2408032" cy="576949"/>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Retirement Readiness Report Card</a:t>
            </a:r>
          </a:p>
        </p:txBody>
      </p:sp>
      <p:sp>
        <p:nvSpPr>
          <p:cNvPr id="13" name="Action Button: Custom 12">
            <a:hlinkClick r:id="" action="ppaction://macro?name=Right" highlightClick="1"/>
          </p:cNvPr>
          <p:cNvSpPr/>
          <p:nvPr/>
        </p:nvSpPr>
        <p:spPr bwMode="auto">
          <a:xfrm>
            <a:off x="3691885" y="5836905"/>
            <a:ext cx="5296091" cy="538495"/>
          </a:xfrm>
          <a:prstGeom prst="actionButtonBlank">
            <a:avLst/>
          </a:prstGeom>
          <a:solidFill>
            <a:schemeClr val="bg1">
              <a:lumMod val="75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Identifies root causes of participant terminations while seeking to retain the participants in Advisory Services</a:t>
            </a:r>
          </a:p>
        </p:txBody>
      </p:sp>
      <p:sp>
        <p:nvSpPr>
          <p:cNvPr id="15" name="Action Button: Custom 14">
            <a:hlinkClick r:id="" action="ppaction://macro?name=Right" highlightClick="1"/>
          </p:cNvPr>
          <p:cNvSpPr/>
          <p:nvPr/>
        </p:nvSpPr>
        <p:spPr bwMode="auto">
          <a:xfrm>
            <a:off x="771020" y="5862305"/>
            <a:ext cx="2408028" cy="538495"/>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Participant Retention Program</a:t>
            </a:r>
          </a:p>
        </p:txBody>
      </p:sp>
      <p:sp>
        <p:nvSpPr>
          <p:cNvPr id="17" name="Oval 16"/>
          <p:cNvSpPr/>
          <p:nvPr/>
        </p:nvSpPr>
        <p:spPr bwMode="auto">
          <a:xfrm>
            <a:off x="349250" y="278664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1</a:t>
            </a:r>
          </a:p>
        </p:txBody>
      </p:sp>
      <p:sp>
        <p:nvSpPr>
          <p:cNvPr id="18" name="Oval 17"/>
          <p:cNvSpPr/>
          <p:nvPr/>
        </p:nvSpPr>
        <p:spPr bwMode="auto">
          <a:xfrm>
            <a:off x="349250" y="35019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2</a:t>
            </a:r>
          </a:p>
        </p:txBody>
      </p:sp>
      <p:sp>
        <p:nvSpPr>
          <p:cNvPr id="19" name="Oval 18"/>
          <p:cNvSpPr/>
          <p:nvPr/>
        </p:nvSpPr>
        <p:spPr bwMode="auto">
          <a:xfrm>
            <a:off x="349250" y="42893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3</a:t>
            </a:r>
          </a:p>
        </p:txBody>
      </p:sp>
      <p:sp>
        <p:nvSpPr>
          <p:cNvPr id="20" name="Oval 19"/>
          <p:cNvSpPr/>
          <p:nvPr/>
        </p:nvSpPr>
        <p:spPr bwMode="auto">
          <a:xfrm>
            <a:off x="349250" y="50894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4</a:t>
            </a:r>
          </a:p>
        </p:txBody>
      </p:sp>
      <p:sp>
        <p:nvSpPr>
          <p:cNvPr id="21" name="Oval 20"/>
          <p:cNvSpPr/>
          <p:nvPr/>
        </p:nvSpPr>
        <p:spPr bwMode="auto">
          <a:xfrm>
            <a:off x="349250" y="59276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5</a:t>
            </a:r>
          </a:p>
        </p:txBody>
      </p:sp>
      <p:sp>
        <p:nvSpPr>
          <p:cNvPr id="23" name="Oval 22"/>
          <p:cNvSpPr/>
          <p:nvPr/>
        </p:nvSpPr>
        <p:spPr bwMode="auto">
          <a:xfrm>
            <a:off x="3308350" y="276124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1</a:t>
            </a:r>
          </a:p>
        </p:txBody>
      </p:sp>
      <p:sp>
        <p:nvSpPr>
          <p:cNvPr id="24" name="Oval 23"/>
          <p:cNvSpPr/>
          <p:nvPr/>
        </p:nvSpPr>
        <p:spPr bwMode="auto">
          <a:xfrm>
            <a:off x="3308350" y="34765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2</a:t>
            </a:r>
          </a:p>
        </p:txBody>
      </p:sp>
      <p:sp>
        <p:nvSpPr>
          <p:cNvPr id="25" name="Oval 24"/>
          <p:cNvSpPr/>
          <p:nvPr/>
        </p:nvSpPr>
        <p:spPr bwMode="auto">
          <a:xfrm>
            <a:off x="3308350" y="42639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3</a:t>
            </a:r>
          </a:p>
        </p:txBody>
      </p:sp>
      <p:sp>
        <p:nvSpPr>
          <p:cNvPr id="26" name="Oval 25"/>
          <p:cNvSpPr/>
          <p:nvPr/>
        </p:nvSpPr>
        <p:spPr bwMode="auto">
          <a:xfrm>
            <a:off x="3308350" y="50640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4</a:t>
            </a:r>
          </a:p>
        </p:txBody>
      </p:sp>
      <p:sp>
        <p:nvSpPr>
          <p:cNvPr id="27" name="Oval 26"/>
          <p:cNvSpPr/>
          <p:nvPr/>
        </p:nvSpPr>
        <p:spPr bwMode="auto">
          <a:xfrm>
            <a:off x="3308350" y="5902220"/>
            <a:ext cx="279400" cy="39370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dirty="0" smtClean="0">
                <a:solidFill>
                  <a:schemeClr val="tx1"/>
                </a:solidFill>
                <a:latin typeface="Arial" charset="0"/>
              </a:rPr>
              <a:t>5</a:t>
            </a:r>
          </a:p>
        </p:txBody>
      </p:sp>
      <p:sp>
        <p:nvSpPr>
          <p:cNvPr id="28" name="Content Placeholder 2"/>
          <p:cNvSpPr txBox="1">
            <a:spLocks/>
          </p:cNvSpPr>
          <p:nvPr/>
        </p:nvSpPr>
        <p:spPr>
          <a:xfrm>
            <a:off x="914400" y="6477000"/>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Terms and their Answers</a:t>
            </a:r>
            <a:r>
              <a:rPr kumimoji="0" lang="en-US" sz="1600" b="1" i="1" u="none" strike="noStrike" kern="1200" cap="none" spc="0" normalizeH="0" noProof="0" dirty="0" smtClean="0">
                <a:ln>
                  <a:noFill/>
                </a:ln>
                <a:solidFill>
                  <a:schemeClr val="tx1"/>
                </a:solidFill>
                <a:effectLst/>
                <a:uLnTx/>
                <a:uFillTx/>
                <a:latin typeface="+mn-lt"/>
                <a:ea typeface="+mn-ea"/>
                <a:cs typeface="+mn-cs"/>
              </a:rPr>
              <a:t> </a:t>
            </a:r>
            <a:r>
              <a:rPr lang="en-US" sz="1600" b="1" i="1" dirty="0" smtClean="0"/>
              <a:t>match by number</a:t>
            </a:r>
            <a:r>
              <a:rPr kumimoji="0" lang="en-US" sz="1600" b="1" i="1" u="none" strike="noStrike" kern="1200" cap="none" spc="0" normalizeH="0" noProof="0" dirty="0" smtClean="0">
                <a:ln>
                  <a:noFill/>
                </a:ln>
                <a:solidFill>
                  <a:schemeClr val="tx1"/>
                </a:solidFill>
                <a:effectLst/>
                <a:uLnTx/>
                <a:uFillTx/>
                <a:latin typeface="+mn-lt"/>
                <a:ea typeface="+mn-ea"/>
                <a:cs typeface="+mn-cs"/>
              </a:rPr>
              <a:t>.</a:t>
            </a:r>
            <a:endParaRPr kumimoji="0" lang="en-US" sz="1600" b="1" i="1"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41400" y="2841227"/>
            <a:ext cx="7112000" cy="1200945"/>
            <a:chOff x="-368300" y="12700"/>
            <a:chExt cx="7112000" cy="1200945"/>
          </a:xfrm>
          <a:scene3d>
            <a:camera prst="orthographicFront">
              <a:rot lat="0" lon="0" rev="0"/>
            </a:camera>
            <a:lightRig rig="soft" dir="t">
              <a:rot lat="0" lon="0" rev="0"/>
            </a:lightRig>
          </a:scene3d>
        </p:grpSpPr>
        <p:sp>
          <p:nvSpPr>
            <p:cNvPr id="5" name="Rounded Rectangle 4"/>
            <p:cNvSpPr/>
            <p:nvPr/>
          </p:nvSpPr>
          <p:spPr>
            <a:xfrm>
              <a:off x="-368300" y="12700"/>
              <a:ext cx="6959600" cy="1200945"/>
            </a:xfrm>
            <a:prstGeom prst="roundRect">
              <a:avLst/>
            </a:prstGeom>
            <a:solidFill>
              <a:srgbClr val="155B00"/>
            </a:solidFill>
            <a:ln>
              <a:noFill/>
            </a:ln>
            <a:effectLst>
              <a:outerShdw blurRad="107950" dist="12700" dir="5400000" algn="ctr">
                <a:srgbClr val="000000"/>
              </a:outerShdw>
            </a:effectLst>
            <a:sp3d contourW="44450" prstMaterial="matte">
              <a:bevelT w="63500" h="63500" prst="angle"/>
              <a:contourClr>
                <a:srgbClr val="FFFFFF"/>
              </a:contourClr>
            </a:sp3d>
          </p:spPr>
          <p:style>
            <a:lnRef idx="2">
              <a:schemeClr val="accent3"/>
            </a:lnRef>
            <a:fillRef idx="1">
              <a:schemeClr val="lt1"/>
            </a:fillRef>
            <a:effectRef idx="0">
              <a:schemeClr val="accent3"/>
            </a:effectRef>
            <a:fontRef idx="minor">
              <a:schemeClr val="dk1"/>
            </a:fontRef>
          </p:style>
        </p:sp>
        <p:sp>
          <p:nvSpPr>
            <p:cNvPr id="6" name="Rounded Rectangle 4"/>
            <p:cNvSpPr/>
            <p:nvPr/>
          </p:nvSpPr>
          <p:spPr>
            <a:xfrm>
              <a:off x="-220776" y="109425"/>
              <a:ext cx="6964476" cy="10836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ctr">
                <a:lnSpc>
                  <a:spcPts val="1700"/>
                </a:lnSpc>
                <a:spcBef>
                  <a:spcPts val="1200"/>
                </a:spcBef>
                <a:spcAft>
                  <a:spcPts val="1200"/>
                </a:spcAft>
                <a:buNone/>
              </a:pPr>
              <a:r>
                <a:rPr lang="en-US" sz="2800" b="1" dirty="0" smtClean="0">
                  <a:solidFill>
                    <a:schemeClr val="bg1"/>
                  </a:solidFill>
                  <a:latin typeface="Arial" pitchFamily="34" charset="0"/>
                  <a:cs typeface="Arial" pitchFamily="34" charset="0"/>
                </a:rPr>
                <a:t>The Re-Engineered Managed Account </a:t>
              </a:r>
            </a:p>
            <a:p>
              <a:pPr algn="ctr">
                <a:lnSpc>
                  <a:spcPts val="1700"/>
                </a:lnSpc>
                <a:spcBef>
                  <a:spcPts val="1200"/>
                </a:spcBef>
                <a:spcAft>
                  <a:spcPts val="1200"/>
                </a:spcAft>
                <a:buNone/>
              </a:pPr>
              <a:r>
                <a:rPr lang="en-US" sz="2800" b="1" dirty="0" smtClean="0">
                  <a:solidFill>
                    <a:schemeClr val="bg1"/>
                  </a:solidFill>
                  <a:latin typeface="Arial" pitchFamily="34" charset="0"/>
                  <a:cs typeface="Arial" pitchFamily="34" charset="0"/>
                </a:rPr>
                <a:t>Opt-Out Enrollment Process</a:t>
              </a:r>
            </a:p>
          </p:txBody>
        </p:sp>
      </p:grpSp>
      <p:pic>
        <p:nvPicPr>
          <p:cNvPr id="7" name="Picture 6" descr="Adv_Serv_Enh.png"/>
          <p:cNvPicPr>
            <a:picLocks noChangeAspect="1"/>
          </p:cNvPicPr>
          <p:nvPr/>
        </p:nvPicPr>
        <p:blipFill>
          <a:blip r:embed="rId3" cstate="print"/>
          <a:stretch>
            <a:fillRect/>
          </a:stretch>
        </p:blipFill>
        <p:spPr>
          <a:xfrm>
            <a:off x="2286000" y="3886200"/>
            <a:ext cx="4889413" cy="251105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6152"/>
            <a:ext cx="8282763" cy="3972536"/>
          </a:xfrm>
        </p:spPr>
        <p:txBody>
          <a:bodyPr>
            <a:normAutofit/>
          </a:bodyPr>
          <a:lstStyle/>
          <a:p>
            <a:pPr marL="0" lvl="3" indent="-457200">
              <a:buNone/>
            </a:pPr>
            <a:r>
              <a:rPr lang="en-US" sz="1800" b="1" dirty="0" smtClean="0">
                <a:cs typeface="Arial" pitchFamily="34" charset="0"/>
              </a:rPr>
              <a:t>What is it? </a:t>
            </a:r>
          </a:p>
          <a:p>
            <a:pPr marL="0" lvl="3" indent="-457200">
              <a:buNone/>
            </a:pPr>
            <a:endParaRPr lang="en-US" sz="1800" dirty="0" smtClean="0">
              <a:cs typeface="Arial" pitchFamily="34" charset="0"/>
            </a:endParaRPr>
          </a:p>
          <a:p>
            <a:pPr marL="457200" lvl="1" indent="-223838">
              <a:lnSpc>
                <a:spcPts val="1900"/>
              </a:lnSpc>
              <a:buFont typeface="Arial" pitchFamily="34" charset="0"/>
              <a:buChar char="•"/>
            </a:pPr>
            <a:r>
              <a:rPr lang="en-US" sz="1900" dirty="0" smtClean="0">
                <a:cs typeface="Arial" pitchFamily="34" charset="0"/>
              </a:rPr>
              <a:t>Alternative choice during plan conversion to Great-West platform </a:t>
            </a:r>
          </a:p>
          <a:p>
            <a:pPr marL="457200" lvl="1" indent="-223838">
              <a:lnSpc>
                <a:spcPts val="1900"/>
              </a:lnSpc>
              <a:buFont typeface="Arial" pitchFamily="34" charset="0"/>
              <a:buChar char="•"/>
            </a:pPr>
            <a:r>
              <a:rPr lang="en-US" sz="1900" dirty="0" smtClean="0">
                <a:cs typeface="Arial" pitchFamily="34" charset="0"/>
              </a:rPr>
              <a:t>Makes opt-out process easier to implement</a:t>
            </a:r>
          </a:p>
          <a:p>
            <a:pPr marL="457200" lvl="1" indent="-223838">
              <a:lnSpc>
                <a:spcPts val="1900"/>
              </a:lnSpc>
              <a:buFont typeface="Arial" pitchFamily="34" charset="0"/>
              <a:buChar char="•"/>
            </a:pPr>
            <a:r>
              <a:rPr lang="en-US" sz="1900" dirty="0" smtClean="0">
                <a:cs typeface="Arial" pitchFamily="34" charset="0"/>
              </a:rPr>
              <a:t>Reduces time plan sponsor is engaged in implementation process</a:t>
            </a:r>
          </a:p>
          <a:p>
            <a:pPr marL="457200" lvl="1" indent="-223838">
              <a:lnSpc>
                <a:spcPts val="1900"/>
              </a:lnSpc>
              <a:buFont typeface="Arial" pitchFamily="34" charset="0"/>
              <a:buChar char="•"/>
            </a:pPr>
            <a:r>
              <a:rPr lang="en-US" sz="1900" dirty="0" smtClean="0">
                <a:cs typeface="Arial" pitchFamily="34" charset="0"/>
              </a:rPr>
              <a:t>Provides more friendly experience for participant</a:t>
            </a:r>
          </a:p>
          <a:p>
            <a:pPr marL="0" lvl="3" indent="-457200">
              <a:buFont typeface="+mj-lt"/>
              <a:buNone/>
            </a:pPr>
            <a:endParaRPr lang="en-US" sz="1800" dirty="0" smtClean="0">
              <a:cs typeface="Arial" pitchFamily="34" charset="0"/>
            </a:endParaRPr>
          </a:p>
          <a:p>
            <a:pPr marL="0" lvl="3" indent="-457200">
              <a:buNone/>
            </a:pPr>
            <a:r>
              <a:rPr lang="en-US" sz="1800" b="1" dirty="0" smtClean="0">
                <a:cs typeface="Arial" pitchFamily="34" charset="0"/>
              </a:rPr>
              <a:t>To whom is it being offered? </a:t>
            </a:r>
          </a:p>
          <a:p>
            <a:pPr marL="0" lvl="3" indent="-457200">
              <a:buNone/>
            </a:pPr>
            <a:endParaRPr lang="en-US" sz="1800" dirty="0" smtClean="0">
              <a:cs typeface="Arial" pitchFamily="34" charset="0"/>
            </a:endParaRPr>
          </a:p>
          <a:p>
            <a:pPr marL="457200" lvl="1" indent="-223838">
              <a:lnSpc>
                <a:spcPts val="1900"/>
              </a:lnSpc>
              <a:buFont typeface="Arial" pitchFamily="34" charset="0"/>
              <a:buChar char="•"/>
            </a:pPr>
            <a:r>
              <a:rPr lang="en-US" sz="1900" dirty="0" smtClean="0">
                <a:cs typeface="Arial" pitchFamily="34" charset="0"/>
              </a:rPr>
              <a:t>Plan sponsors and participants</a:t>
            </a:r>
          </a:p>
          <a:p>
            <a:pPr marL="0" lvl="3" indent="-457200">
              <a:buFont typeface="+mj-lt"/>
              <a:buNone/>
            </a:pPr>
            <a:endParaRPr lang="en-US" sz="1800" dirty="0" smtClean="0">
              <a:cs typeface="Arial" pitchFamily="34" charset="0"/>
            </a:endParaRPr>
          </a:p>
          <a:p>
            <a:pPr marL="0" lvl="3" indent="-457200">
              <a:buNone/>
            </a:pPr>
            <a:r>
              <a:rPr lang="en-US" sz="1800" b="1" dirty="0" smtClean="0">
                <a:cs typeface="Arial" pitchFamily="34" charset="0"/>
              </a:rPr>
              <a:t>What are the strategy, positioning, benefits? </a:t>
            </a:r>
          </a:p>
          <a:p>
            <a:pPr marL="0" lvl="3" indent="-457200">
              <a:buNone/>
            </a:pPr>
            <a:endParaRPr lang="en-US" sz="1800" dirty="0" smtClean="0">
              <a:cs typeface="Arial" pitchFamily="34" charset="0"/>
            </a:endParaRPr>
          </a:p>
        </p:txBody>
      </p:sp>
      <p:sp>
        <p:nvSpPr>
          <p:cNvPr id="5" name="Title 1"/>
          <p:cNvSpPr txBox="1">
            <a:spLocks/>
          </p:cNvSpPr>
          <p:nvPr/>
        </p:nvSpPr>
        <p:spPr>
          <a:xfrm>
            <a:off x="384048" y="186068"/>
            <a:ext cx="8229600" cy="795210"/>
          </a:xfrm>
          <a:prstGeom prst="rect">
            <a:avLst/>
          </a:prstGeom>
        </p:spPr>
        <p:txBody>
          <a:bodyPr vert="horz" lIns="91440" tIns="45720" rIns="91440" bIns="45720" rtlCol="0" anchor="ctr">
            <a:noAutofit/>
          </a:bodyPr>
          <a:lstStyle/>
          <a:p>
            <a:pPr>
              <a:lnSpc>
                <a:spcPts val="2500"/>
              </a:lnSpc>
              <a:spcBef>
                <a:spcPct val="0"/>
              </a:spcBef>
            </a:pPr>
            <a:r>
              <a:rPr lang="en-US" sz="2800" b="1" dirty="0" smtClean="0">
                <a:solidFill>
                  <a:srgbClr val="155B00"/>
                </a:solidFill>
                <a:latin typeface="Arial" pitchFamily="34" charset="0"/>
                <a:ea typeface="+mj-ea"/>
                <a:cs typeface="Arial" pitchFamily="34" charset="0"/>
              </a:rPr>
              <a:t>The Re-Engineered Managed </a:t>
            </a:r>
            <a:br>
              <a:rPr lang="en-US" sz="2800" b="1" dirty="0" smtClean="0">
                <a:solidFill>
                  <a:srgbClr val="155B00"/>
                </a:solidFill>
                <a:latin typeface="Arial" pitchFamily="34" charset="0"/>
                <a:ea typeface="+mj-ea"/>
                <a:cs typeface="Arial" pitchFamily="34" charset="0"/>
              </a:rPr>
            </a:br>
            <a:r>
              <a:rPr lang="en-US" sz="2800" b="1" dirty="0" smtClean="0">
                <a:solidFill>
                  <a:srgbClr val="155B00"/>
                </a:solidFill>
                <a:latin typeface="Arial" pitchFamily="34" charset="0"/>
                <a:ea typeface="+mj-ea"/>
                <a:cs typeface="Arial" pitchFamily="34" charset="0"/>
              </a:rPr>
              <a:t>Account Opt-Out Enrollment Process</a:t>
            </a:r>
            <a:endParaRPr kumimoji="0" lang="en-US" sz="28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sp>
        <p:nvSpPr>
          <p:cNvPr id="6" name="Rectangle 5"/>
          <p:cNvSpPr/>
          <p:nvPr/>
        </p:nvSpPr>
        <p:spPr>
          <a:xfrm>
            <a:off x="457202" y="5316278"/>
            <a:ext cx="7985049" cy="1198661"/>
          </a:xfrm>
          <a:prstGeom prst="rect">
            <a:avLst/>
          </a:prstGeom>
        </p:spPr>
        <p:txBody>
          <a:bodyPr wrap="square">
            <a:spAutoFit/>
          </a:bodyPr>
          <a:lstStyle/>
          <a:p>
            <a:pPr lvl="1" indent="-223838">
              <a:lnSpc>
                <a:spcPts val="1900"/>
              </a:lnSpc>
              <a:spcBef>
                <a:spcPts val="456"/>
              </a:spcBef>
              <a:buFont typeface="Arial" pitchFamily="34" charset="0"/>
              <a:buChar char="•"/>
            </a:pPr>
            <a:r>
              <a:rPr lang="en-US" sz="1900" dirty="0" smtClean="0">
                <a:cs typeface="Arial" pitchFamily="34" charset="0"/>
              </a:rPr>
              <a:t>Makes  opt-out process more efficient for plan sponsor</a:t>
            </a:r>
          </a:p>
          <a:p>
            <a:pPr lvl="1" indent="-223838">
              <a:lnSpc>
                <a:spcPts val="1900"/>
              </a:lnSpc>
              <a:spcBef>
                <a:spcPts val="456"/>
              </a:spcBef>
              <a:buFont typeface="Arial" pitchFamily="34" charset="0"/>
              <a:buChar char="•"/>
            </a:pPr>
            <a:r>
              <a:rPr lang="en-US" sz="1900" dirty="0" smtClean="0">
                <a:cs typeface="Arial" pitchFamily="34" charset="0"/>
              </a:rPr>
              <a:t>Attractive option during sales process</a:t>
            </a:r>
          </a:p>
          <a:p>
            <a:pPr lvl="1" indent="-223838">
              <a:lnSpc>
                <a:spcPts val="1900"/>
              </a:lnSpc>
              <a:spcBef>
                <a:spcPts val="456"/>
              </a:spcBef>
              <a:buFont typeface="Arial" pitchFamily="34" charset="0"/>
              <a:buChar char="•"/>
            </a:pPr>
            <a:r>
              <a:rPr lang="en-US" sz="1900" dirty="0" smtClean="0">
                <a:cs typeface="Arial" pitchFamily="34" charset="0"/>
              </a:rPr>
              <a:t>Develop more opt-out business; increasing participation in </a:t>
            </a:r>
            <a:br>
              <a:rPr lang="en-US" sz="1900" dirty="0" smtClean="0">
                <a:cs typeface="Arial" pitchFamily="34" charset="0"/>
              </a:rPr>
            </a:br>
            <a:r>
              <a:rPr lang="en-US" sz="1900" dirty="0" smtClean="0">
                <a:cs typeface="Arial" pitchFamily="34" charset="0"/>
              </a:rPr>
              <a:t>Advisory Services</a:t>
            </a:r>
            <a:endParaRPr lang="en-US" sz="1900" dirty="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457200" y="1216152"/>
            <a:ext cx="8229600" cy="4525963"/>
          </a:xfrm>
        </p:spPr>
        <p:txBody>
          <a:bodyPr>
            <a:normAutofit/>
          </a:bodyPr>
          <a:lstStyle/>
          <a:p>
            <a:pPr>
              <a:buNone/>
            </a:pPr>
            <a:r>
              <a:rPr lang="en-US" altLang="ja-JP" sz="1800" b="1" dirty="0" smtClean="0">
                <a:cs typeface="Arial" pitchFamily="34" charset="0"/>
              </a:rPr>
              <a:t>Feedback from Great-West field regarding Current Process</a:t>
            </a:r>
          </a:p>
          <a:p>
            <a:pPr>
              <a:buNone/>
            </a:pPr>
            <a:endParaRPr lang="en-US" altLang="ja-JP" sz="1800" dirty="0" smtClean="0">
              <a:cs typeface="Arial" pitchFamily="34" charset="0"/>
            </a:endParaRPr>
          </a:p>
          <a:p>
            <a:pPr marL="457200" lvl="1" indent="-223838">
              <a:lnSpc>
                <a:spcPts val="1900"/>
              </a:lnSpc>
              <a:buFont typeface="Arial" pitchFamily="34" charset="0"/>
              <a:buChar char="•"/>
            </a:pPr>
            <a:r>
              <a:rPr lang="en-US" altLang="ja-JP" sz="1800" dirty="0" smtClean="0">
                <a:cs typeface="Arial" pitchFamily="34" charset="0"/>
              </a:rPr>
              <a:t>Too confusing</a:t>
            </a:r>
          </a:p>
          <a:p>
            <a:pPr marL="457200" lvl="1" indent="-223838">
              <a:lnSpc>
                <a:spcPts val="1900"/>
              </a:lnSpc>
              <a:buFont typeface="Arial" pitchFamily="34" charset="0"/>
              <a:buChar char="•"/>
            </a:pPr>
            <a:r>
              <a:rPr lang="en-US" altLang="ja-JP" sz="1800" dirty="0" smtClean="0">
                <a:cs typeface="Arial" pitchFamily="34" charset="0"/>
              </a:rPr>
              <a:t>Implementation too long</a:t>
            </a:r>
          </a:p>
          <a:p>
            <a:pPr marL="457200" lvl="1" indent="-223838">
              <a:lnSpc>
                <a:spcPts val="1900"/>
              </a:lnSpc>
              <a:buFont typeface="Arial" pitchFamily="34" charset="0"/>
              <a:buChar char="•"/>
            </a:pPr>
            <a:r>
              <a:rPr lang="en-US" altLang="ja-JP" sz="1800" dirty="0" smtClean="0">
                <a:cs typeface="Arial" pitchFamily="34" charset="0"/>
              </a:rPr>
              <a:t>Need for better communication</a:t>
            </a:r>
          </a:p>
          <a:p>
            <a:pPr marL="457200" lvl="1" indent="-223838">
              <a:lnSpc>
                <a:spcPts val="1900"/>
              </a:lnSpc>
              <a:buFont typeface="Arial" pitchFamily="34" charset="0"/>
              <a:buChar char="•"/>
            </a:pPr>
            <a:r>
              <a:rPr lang="en-US" altLang="ja-JP" sz="1800" dirty="0" smtClean="0">
                <a:cs typeface="Arial" pitchFamily="34" charset="0"/>
              </a:rPr>
              <a:t>Market necessity to change/simplify</a:t>
            </a:r>
          </a:p>
          <a:p>
            <a:pPr>
              <a:buNone/>
            </a:pPr>
            <a:endParaRPr lang="en-US" altLang="ja-JP" sz="1800" dirty="0" smtClean="0">
              <a:cs typeface="Arial" pitchFamily="34" charset="0"/>
            </a:endParaRPr>
          </a:p>
          <a:p>
            <a:pPr>
              <a:buNone/>
            </a:pPr>
            <a:r>
              <a:rPr lang="en-US" altLang="ja-JP" sz="1800" b="1" dirty="0" smtClean="0">
                <a:cs typeface="Arial" pitchFamily="34" charset="0"/>
              </a:rPr>
              <a:t>Improve the participant experience</a:t>
            </a:r>
          </a:p>
          <a:p>
            <a:pPr>
              <a:buNone/>
            </a:pPr>
            <a:endParaRPr lang="en-US" altLang="ja-JP" sz="1800" dirty="0" smtClean="0">
              <a:cs typeface="Arial" pitchFamily="34" charset="0"/>
            </a:endParaRPr>
          </a:p>
          <a:p>
            <a:pPr marL="457200" lvl="1" indent="-223838">
              <a:lnSpc>
                <a:spcPts val="1900"/>
              </a:lnSpc>
              <a:buFont typeface="Arial" pitchFamily="34" charset="0"/>
              <a:buChar char="•"/>
            </a:pPr>
            <a:r>
              <a:rPr lang="en-US" altLang="ja-JP" sz="1800" dirty="0" smtClean="0">
                <a:cs typeface="Arial" pitchFamily="34" charset="0"/>
              </a:rPr>
              <a:t>More directly integrated with the overall plan </a:t>
            </a:r>
            <a:br>
              <a:rPr lang="en-US" altLang="ja-JP" sz="1800" dirty="0" smtClean="0">
                <a:cs typeface="Arial" pitchFamily="34" charset="0"/>
              </a:rPr>
            </a:br>
            <a:r>
              <a:rPr lang="en-US" altLang="ja-JP" sz="1800" dirty="0" smtClean="0">
                <a:cs typeface="Arial" pitchFamily="34" charset="0"/>
              </a:rPr>
              <a:t>conversion process</a:t>
            </a:r>
          </a:p>
          <a:p>
            <a:pPr marL="457200" lvl="1" indent="-223838">
              <a:lnSpc>
                <a:spcPts val="1900"/>
              </a:lnSpc>
              <a:buFont typeface="Arial" pitchFamily="34" charset="0"/>
              <a:buChar char="•"/>
            </a:pPr>
            <a:r>
              <a:rPr lang="en-US" altLang="ja-JP" sz="1800" dirty="0" smtClean="0">
                <a:cs typeface="Arial" pitchFamily="34" charset="0"/>
              </a:rPr>
              <a:t>Shortened implementation timeline</a:t>
            </a:r>
          </a:p>
          <a:p>
            <a:pPr marL="457200" lvl="1" indent="-223838">
              <a:lnSpc>
                <a:spcPts val="1900"/>
              </a:lnSpc>
              <a:buFont typeface="Arial" pitchFamily="34" charset="0"/>
              <a:buChar char="•"/>
            </a:pPr>
            <a:r>
              <a:rPr lang="en-US" altLang="ja-JP" sz="1800" dirty="0" smtClean="0">
                <a:cs typeface="Arial" pitchFamily="34" charset="0"/>
              </a:rPr>
              <a:t>Preview of advice</a:t>
            </a:r>
          </a:p>
        </p:txBody>
      </p:sp>
      <p:sp>
        <p:nvSpPr>
          <p:cNvPr id="6"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The Need for Change</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pic>
        <p:nvPicPr>
          <p:cNvPr id="5" name="Picture 4" descr="market.jpg"/>
          <p:cNvPicPr>
            <a:picLocks noChangeAspect="1"/>
          </p:cNvPicPr>
          <p:nvPr/>
        </p:nvPicPr>
        <p:blipFill>
          <a:blip r:embed="rId3" cstate="print"/>
          <a:stretch>
            <a:fillRect/>
          </a:stretch>
        </p:blipFill>
        <p:spPr>
          <a:xfrm>
            <a:off x="6005478" y="4076700"/>
            <a:ext cx="2706721" cy="2501148"/>
          </a:xfrm>
          <a:prstGeom prst="round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216152"/>
            <a:ext cx="8229600" cy="5181600"/>
          </a:xfrm>
        </p:spPr>
        <p:txBody>
          <a:bodyPr>
            <a:noAutofit/>
          </a:bodyPr>
          <a:lstStyle/>
          <a:p>
            <a:pPr lvl="0" fontAlgn="base">
              <a:spcAft>
                <a:spcPct val="0"/>
              </a:spcAft>
              <a:buClr>
                <a:schemeClr val="tx1"/>
              </a:buClr>
              <a:buNone/>
              <a:defRPr/>
            </a:pPr>
            <a:r>
              <a:rPr lang="en-US" altLang="ja-JP" sz="1800" b="1" kern="0" dirty="0" smtClean="0">
                <a:cs typeface="Arial" pitchFamily="34" charset="0"/>
              </a:rPr>
              <a:t>Evaluated the current opt-out practice</a:t>
            </a:r>
          </a:p>
          <a:p>
            <a:pPr lvl="0" fontAlgn="base">
              <a:spcAft>
                <a:spcPct val="0"/>
              </a:spcAft>
              <a:buClr>
                <a:schemeClr val="tx1"/>
              </a:buClr>
              <a:buNone/>
              <a:defRPr/>
            </a:pPr>
            <a:endParaRPr lang="en-US" altLang="ja-JP" sz="1800" kern="0" dirty="0" smtClean="0">
              <a:cs typeface="Arial" pitchFamily="34" charset="0"/>
            </a:endParaRPr>
          </a:p>
          <a:p>
            <a:pPr marL="457200" lvl="1" indent="-223838">
              <a:lnSpc>
                <a:spcPts val="1900"/>
              </a:lnSpc>
              <a:buClr>
                <a:schemeClr val="tx1"/>
              </a:buClr>
              <a:buFont typeface="Arial" pitchFamily="34" charset="0"/>
              <a:buChar char="•"/>
            </a:pPr>
            <a:r>
              <a:rPr lang="en-US" altLang="ja-JP" sz="1800" dirty="0" smtClean="0">
                <a:cs typeface="Arial" pitchFamily="34" charset="0"/>
              </a:rPr>
              <a:t>Compared to strategy with Maxim </a:t>
            </a:r>
            <a:r>
              <a:rPr lang="en-US" altLang="ja-JP" sz="1800" smtClean="0">
                <a:cs typeface="Arial" pitchFamily="34" charset="0"/>
              </a:rPr>
              <a:t>Lifetime Allocation Series</a:t>
            </a:r>
            <a:r>
              <a:rPr lang="en-US" sz="1800" smtClean="0"/>
              <a:t>®</a:t>
            </a:r>
            <a:r>
              <a:rPr lang="en-US" altLang="ja-JP" sz="1800" smtClean="0">
                <a:cs typeface="Arial" pitchFamily="34" charset="0"/>
              </a:rPr>
              <a:t>/ </a:t>
            </a:r>
            <a:r>
              <a:rPr lang="en-US" altLang="ja-JP" sz="1800" dirty="0" smtClean="0">
                <a:cs typeface="Arial" pitchFamily="34" charset="0"/>
              </a:rPr>
              <a:t>Target-Date Funds</a:t>
            </a:r>
          </a:p>
          <a:p>
            <a:pPr marL="457200" lvl="1" indent="-223838">
              <a:lnSpc>
                <a:spcPts val="1900"/>
              </a:lnSpc>
              <a:buClr>
                <a:schemeClr val="tx1"/>
              </a:buClr>
              <a:buFont typeface="Arial" pitchFamily="34" charset="0"/>
              <a:buChar char="•"/>
            </a:pPr>
            <a:r>
              <a:rPr lang="en-US" altLang="ja-JP" sz="1800" dirty="0" smtClean="0">
                <a:cs typeface="Arial" pitchFamily="34" charset="0"/>
              </a:rPr>
              <a:t>Assessed optimal positioning of our services to plan sponsors </a:t>
            </a:r>
          </a:p>
          <a:p>
            <a:pPr marL="457200" lvl="1" indent="-223838">
              <a:lnSpc>
                <a:spcPts val="1900"/>
              </a:lnSpc>
              <a:buClr>
                <a:schemeClr val="tx1"/>
              </a:buClr>
              <a:buFont typeface="Arial" pitchFamily="34" charset="0"/>
              <a:buChar char="•"/>
            </a:pPr>
            <a:r>
              <a:rPr lang="en-US" altLang="ja-JP" sz="1800" dirty="0" smtClean="0">
                <a:cs typeface="Arial" pitchFamily="34" charset="0"/>
              </a:rPr>
              <a:t>Appeals to and engages plan participants</a:t>
            </a:r>
          </a:p>
          <a:p>
            <a:pPr marL="400050">
              <a:buClr>
                <a:schemeClr val="tx1"/>
              </a:buClr>
              <a:buNone/>
            </a:pPr>
            <a:endParaRPr lang="en-US" altLang="ja-JP" sz="1800" kern="0" dirty="0" smtClean="0">
              <a:cs typeface="Arial" pitchFamily="34" charset="0"/>
            </a:endParaRPr>
          </a:p>
          <a:p>
            <a:pPr>
              <a:buClr>
                <a:schemeClr val="tx1"/>
              </a:buClr>
              <a:buNone/>
            </a:pPr>
            <a:r>
              <a:rPr lang="en-US" altLang="ja-JP" sz="1800" b="1" kern="0" dirty="0" smtClean="0">
                <a:cs typeface="Arial" pitchFamily="34" charset="0"/>
              </a:rPr>
              <a:t>Expanding regulatory environment</a:t>
            </a:r>
          </a:p>
          <a:p>
            <a:pPr marL="400050">
              <a:buClr>
                <a:schemeClr val="tx1"/>
              </a:buClr>
              <a:buNone/>
            </a:pPr>
            <a:endParaRPr lang="en-US" altLang="ja-JP" sz="1800" kern="0" dirty="0" smtClean="0">
              <a:cs typeface="Arial" pitchFamily="34" charset="0"/>
            </a:endParaRPr>
          </a:p>
          <a:p>
            <a:pPr marL="457200" lvl="1" indent="-223838">
              <a:lnSpc>
                <a:spcPts val="1900"/>
              </a:lnSpc>
              <a:buClr>
                <a:schemeClr val="tx1"/>
              </a:buClr>
              <a:buFont typeface="Arial" pitchFamily="34" charset="0"/>
              <a:buChar char="•"/>
            </a:pPr>
            <a:r>
              <a:rPr lang="en-US" altLang="ja-JP" sz="1800" dirty="0" smtClean="0">
                <a:cs typeface="Arial" pitchFamily="34" charset="0"/>
              </a:rPr>
              <a:t>Investment advice will continue to grow in importance</a:t>
            </a:r>
          </a:p>
          <a:p>
            <a:pPr marL="400050">
              <a:buClr>
                <a:schemeClr val="tx1"/>
              </a:buClr>
              <a:buNone/>
            </a:pPr>
            <a:endParaRPr lang="en-US" altLang="ja-JP" sz="1800" kern="0" dirty="0" smtClean="0">
              <a:cs typeface="Arial" pitchFamily="34" charset="0"/>
            </a:endParaRPr>
          </a:p>
          <a:p>
            <a:pPr>
              <a:buClr>
                <a:schemeClr val="tx1"/>
              </a:buClr>
              <a:buNone/>
            </a:pPr>
            <a:r>
              <a:rPr lang="en-US" altLang="ja-JP" sz="1800" b="1" kern="0" dirty="0" smtClean="0">
                <a:cs typeface="Arial" pitchFamily="34" charset="0"/>
              </a:rPr>
              <a:t>Shift in industry focus</a:t>
            </a:r>
          </a:p>
          <a:p>
            <a:pPr>
              <a:buClr>
                <a:schemeClr val="tx1"/>
              </a:buClr>
              <a:buNone/>
            </a:pPr>
            <a:endParaRPr lang="en-US" altLang="ja-JP" sz="1800" kern="0" dirty="0" smtClean="0">
              <a:cs typeface="Arial" pitchFamily="34" charset="0"/>
            </a:endParaRPr>
          </a:p>
          <a:p>
            <a:pPr marL="457200" lvl="1" indent="-223838">
              <a:lnSpc>
                <a:spcPts val="1900"/>
              </a:lnSpc>
              <a:buClr>
                <a:schemeClr val="tx1"/>
              </a:buClr>
              <a:buFont typeface="Arial" pitchFamily="34" charset="0"/>
              <a:buChar char="•"/>
            </a:pPr>
            <a:r>
              <a:rPr lang="en-US" altLang="ja-JP" sz="1800" dirty="0" smtClean="0">
                <a:cs typeface="Arial" pitchFamily="34" charset="0"/>
              </a:rPr>
              <a:t>Managed accounts well positioned to capitalize on shift to </a:t>
            </a:r>
            <a:br>
              <a:rPr lang="en-US" altLang="ja-JP" sz="1800" dirty="0" smtClean="0">
                <a:cs typeface="Arial" pitchFamily="34" charset="0"/>
              </a:rPr>
            </a:br>
            <a:r>
              <a:rPr lang="en-US" altLang="ja-JP" sz="1800" dirty="0" smtClean="0">
                <a:cs typeface="Arial" pitchFamily="34" charset="0"/>
              </a:rPr>
              <a:t>outcomes-based focus</a:t>
            </a:r>
          </a:p>
          <a:p>
            <a:pPr marL="457200" lvl="1" indent="-223838">
              <a:lnSpc>
                <a:spcPts val="1900"/>
              </a:lnSpc>
              <a:buClr>
                <a:schemeClr val="tx1"/>
              </a:buClr>
              <a:buFont typeface="Arial" pitchFamily="34" charset="0"/>
              <a:buChar char="•"/>
            </a:pPr>
            <a:r>
              <a:rPr lang="en-US" altLang="ja-JP" sz="1800" dirty="0" smtClean="0">
                <a:cs typeface="Arial" pitchFamily="34" charset="0"/>
              </a:rPr>
              <a:t>Service attributes of managed accounts are highly valued</a:t>
            </a:r>
          </a:p>
        </p:txBody>
      </p:sp>
      <p:sp>
        <p:nvSpPr>
          <p:cNvPr id="6" name="Title 1"/>
          <p:cNvSpPr txBox="1">
            <a:spLocks/>
          </p:cNvSpPr>
          <p:nvPr/>
        </p:nvSpPr>
        <p:spPr>
          <a:xfrm>
            <a:off x="384048" y="301262"/>
            <a:ext cx="8229600" cy="871410"/>
          </a:xfrm>
          <a:prstGeom prst="rect">
            <a:avLst/>
          </a:prstGeom>
        </p:spPr>
        <p:txBody>
          <a:bodyPr vert="horz" lIns="91440" tIns="45720" rIns="91440" bIns="45720" rtlCol="0" anchor="ctr">
            <a:noAutofit/>
          </a:bodyPr>
          <a:lstStyle/>
          <a:p>
            <a:pPr lvl="0">
              <a:lnSpc>
                <a:spcPts val="2500"/>
              </a:lnSpc>
              <a:spcBef>
                <a:spcPct val="0"/>
              </a:spcBef>
            </a:pPr>
            <a:r>
              <a:rPr lang="en-US" sz="2800" b="1" dirty="0" smtClean="0">
                <a:solidFill>
                  <a:srgbClr val="155B00"/>
                </a:solidFill>
                <a:latin typeface="Arial" pitchFamily="34" charset="0"/>
                <a:ea typeface="+mj-ea"/>
                <a:cs typeface="Arial" pitchFamily="34" charset="0"/>
              </a:rPr>
              <a:t>Improvements to the Opt-out Process</a:t>
            </a:r>
            <a:endParaRPr lang="en-US" sz="2800" b="1" dirty="0">
              <a:solidFill>
                <a:srgbClr val="155B00"/>
              </a:solidFill>
              <a:latin typeface="Arial" pitchFamily="34" charset="0"/>
              <a:ea typeface="+mj-ea"/>
              <a:cs typeface="Arial" pitchFamily="34" charset="0"/>
            </a:endParaRPr>
          </a:p>
        </p:txBody>
      </p:sp>
      <p:pic>
        <p:nvPicPr>
          <p:cNvPr id="7" name="Picture 6" descr="magnify.png"/>
          <p:cNvPicPr>
            <a:picLocks noChangeAspect="1"/>
          </p:cNvPicPr>
          <p:nvPr/>
        </p:nvPicPr>
        <p:blipFill>
          <a:blip r:embed="rId3" cstate="print"/>
          <a:stretch>
            <a:fillRect/>
          </a:stretch>
        </p:blipFill>
        <p:spPr>
          <a:xfrm>
            <a:off x="5846140" y="3200406"/>
            <a:ext cx="3935820" cy="393582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6152"/>
            <a:ext cx="6794205" cy="4525963"/>
          </a:xfrm>
        </p:spPr>
        <p:txBody>
          <a:bodyPr>
            <a:normAutofit/>
          </a:bodyPr>
          <a:lstStyle/>
          <a:p>
            <a:pPr>
              <a:buClr>
                <a:schemeClr val="tx1"/>
              </a:buClr>
              <a:buNone/>
            </a:pPr>
            <a:r>
              <a:rPr lang="en-US" altLang="ja-JP" sz="1800" b="1" kern="0" dirty="0" smtClean="0">
                <a:cs typeface="Arial" pitchFamily="34" charset="0"/>
              </a:rPr>
              <a:t>Develop a streamlined and integrated process</a:t>
            </a:r>
          </a:p>
          <a:p>
            <a:pPr>
              <a:buClr>
                <a:schemeClr val="tx1"/>
              </a:buClr>
              <a:buNone/>
            </a:pPr>
            <a:endParaRPr lang="en-US" altLang="ja-JP" sz="1800" kern="0" dirty="0" smtClean="0">
              <a:cs typeface="Arial" pitchFamily="34" charset="0"/>
            </a:endParaRP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Less confusing for plan sponsors  and participants</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Implementation in tandem with plan conversion</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Enhanced communication</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Preview of advice to participants</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Improved participant experience at a lower price</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Encourage and revive plan sponsor and advisor interest in mapping to managed accounts</a:t>
            </a:r>
          </a:p>
        </p:txBody>
      </p:sp>
      <p:sp>
        <p:nvSpPr>
          <p:cNvPr id="4"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Solution Proposition</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pic>
        <p:nvPicPr>
          <p:cNvPr id="7" name="Picture 4" descr="stability.jpg"/>
          <p:cNvPicPr>
            <a:picLocks noChangeAspect="1"/>
          </p:cNvPicPr>
          <p:nvPr/>
        </p:nvPicPr>
        <p:blipFill>
          <a:blip r:embed="rId3" cstate="print"/>
          <a:stretch>
            <a:fillRect/>
          </a:stretch>
        </p:blipFill>
        <p:spPr bwMode="auto">
          <a:xfrm>
            <a:off x="5184775" y="3924300"/>
            <a:ext cx="3804630" cy="2858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6152"/>
            <a:ext cx="8229600" cy="4525963"/>
          </a:xfrm>
        </p:spPr>
        <p:txBody>
          <a:bodyPr>
            <a:normAutofit/>
          </a:bodyPr>
          <a:lstStyle/>
          <a:p>
            <a:pPr lvl="0" fontAlgn="base">
              <a:spcAft>
                <a:spcPct val="0"/>
              </a:spcAft>
              <a:buClr>
                <a:schemeClr val="tx1"/>
              </a:buClr>
              <a:buNone/>
              <a:defRPr/>
            </a:pPr>
            <a:r>
              <a:rPr lang="en-US" altLang="ja-JP" sz="1800" b="1" kern="0" dirty="0" smtClean="0">
                <a:cs typeface="Arial" pitchFamily="34" charset="0"/>
              </a:rPr>
              <a:t>Currently do not have SEC approval</a:t>
            </a:r>
          </a:p>
          <a:p>
            <a:pPr lvl="0" fontAlgn="base">
              <a:spcAft>
                <a:spcPct val="0"/>
              </a:spcAft>
              <a:buClr>
                <a:schemeClr val="tx1"/>
              </a:buClr>
              <a:buNone/>
              <a:defRPr/>
            </a:pPr>
            <a:endParaRPr lang="en-US" altLang="ja-JP" sz="1800" kern="0" dirty="0" smtClean="0">
              <a:cs typeface="Arial" pitchFamily="34" charset="0"/>
            </a:endParaRP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Summer 2010 - Engaged outside counsel to confer with SEC </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June 2011 - Received a favorable response , allowing us to continue with formal request</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November 2011 - Filed a formal request , or “No-Action Letter”, with the SEC </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Currently pending review</a:t>
            </a:r>
          </a:p>
          <a:p>
            <a:pPr marL="800100" lvl="1" indent="-342900">
              <a:buClr>
                <a:schemeClr val="tx1"/>
              </a:buClr>
              <a:buNone/>
            </a:pPr>
            <a:endParaRPr lang="en-US" altLang="ja-JP" sz="1800" kern="0" dirty="0" smtClean="0">
              <a:cs typeface="Arial" pitchFamily="34" charset="0"/>
            </a:endParaRPr>
          </a:p>
          <a:p>
            <a:pPr>
              <a:buClr>
                <a:schemeClr val="tx1"/>
              </a:buClr>
              <a:buNone/>
            </a:pPr>
            <a:r>
              <a:rPr lang="en-US" altLang="ja-JP" sz="1800" b="1" kern="0" dirty="0" smtClean="0">
                <a:cs typeface="Arial" pitchFamily="34" charset="0"/>
              </a:rPr>
              <a:t>Request now with the SEC</a:t>
            </a:r>
          </a:p>
          <a:p>
            <a:pPr>
              <a:buClr>
                <a:schemeClr val="tx1"/>
              </a:buClr>
              <a:buNone/>
            </a:pPr>
            <a:endParaRPr lang="en-US" altLang="ja-JP" sz="1800" kern="0" dirty="0" smtClean="0">
              <a:cs typeface="Arial" pitchFamily="34" charset="0"/>
            </a:endParaRP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If  approved by the SEC, will allow us to promote our Opt-out Process as compliant with SEC requirements</a:t>
            </a:r>
          </a:p>
        </p:txBody>
      </p:sp>
      <p:sp>
        <p:nvSpPr>
          <p:cNvPr id="5"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Pending SEC Approval</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409700" y="2828527"/>
            <a:ext cx="6324600" cy="1200945"/>
            <a:chOff x="0" y="0"/>
            <a:chExt cx="6324600" cy="1200945"/>
          </a:xfrm>
          <a:scene3d>
            <a:camera prst="orthographicFront">
              <a:rot lat="0" lon="0" rev="0"/>
            </a:camera>
            <a:lightRig rig="soft" dir="t">
              <a:rot lat="0" lon="0" rev="0"/>
            </a:lightRig>
          </a:scene3d>
        </p:grpSpPr>
        <p:sp>
          <p:nvSpPr>
            <p:cNvPr id="5" name="Rounded Rectangle 4"/>
            <p:cNvSpPr/>
            <p:nvPr/>
          </p:nvSpPr>
          <p:spPr>
            <a:xfrm>
              <a:off x="0" y="0"/>
              <a:ext cx="6324600" cy="1200945"/>
            </a:xfrm>
            <a:prstGeom prst="roundRect">
              <a:avLst/>
            </a:prstGeom>
            <a:solidFill>
              <a:srgbClr val="155B00"/>
            </a:solidFill>
            <a:ln>
              <a:noFill/>
            </a:ln>
            <a:effectLst>
              <a:outerShdw blurRad="107950" dist="12700" dir="5400000" algn="ctr">
                <a:srgbClr val="000000"/>
              </a:outerShdw>
            </a:effectLst>
            <a:sp3d contourW="44450" prstMaterial="matte">
              <a:bevelT w="63500" h="63500" prst="angle"/>
              <a:contourClr>
                <a:srgbClr val="FFFFFF"/>
              </a:contourClr>
            </a:sp3d>
          </p:spPr>
          <p:style>
            <a:lnRef idx="2">
              <a:schemeClr val="accent3"/>
            </a:lnRef>
            <a:fillRef idx="1">
              <a:schemeClr val="lt1"/>
            </a:fillRef>
            <a:effectRef idx="0">
              <a:schemeClr val="accent3"/>
            </a:effectRef>
            <a:fontRef idx="minor">
              <a:schemeClr val="dk1"/>
            </a:fontRef>
          </p:style>
        </p:sp>
        <p:sp>
          <p:nvSpPr>
            <p:cNvPr id="6" name="Rounded Rectangle 4"/>
            <p:cNvSpPr/>
            <p:nvPr/>
          </p:nvSpPr>
          <p:spPr>
            <a:xfrm>
              <a:off x="58625" y="58625"/>
              <a:ext cx="6207350" cy="10836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dirty="0" smtClean="0">
                  <a:solidFill>
                    <a:schemeClr val="bg1"/>
                  </a:solidFill>
                  <a:latin typeface="+mj-lt"/>
                </a:rPr>
                <a:t>Introduction</a:t>
              </a:r>
              <a:endParaRPr lang="en-US" sz="2800" b="1" i="0" kern="1200" baseline="0" dirty="0">
                <a:solidFill>
                  <a:schemeClr val="bg1"/>
                </a:solidFill>
                <a:latin typeface="+mj-lt"/>
              </a:endParaRPr>
            </a:p>
          </p:txBody>
        </p:sp>
      </p:grpSp>
      <p:pic>
        <p:nvPicPr>
          <p:cNvPr id="8" name="Picture 7" descr="Adv_Serv_Enh.png"/>
          <p:cNvPicPr>
            <a:picLocks noChangeAspect="1"/>
          </p:cNvPicPr>
          <p:nvPr/>
        </p:nvPicPr>
        <p:blipFill>
          <a:blip r:embed="rId3" cstate="print"/>
          <a:stretch>
            <a:fillRect/>
          </a:stretch>
        </p:blipFill>
        <p:spPr>
          <a:xfrm>
            <a:off x="2286000" y="3886200"/>
            <a:ext cx="4889413" cy="251105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838200"/>
            <a:ext cx="8229600" cy="1143000"/>
          </a:xfrm>
        </p:spPr>
        <p:txBody>
          <a:bodyPr>
            <a:normAutofit/>
          </a:bodyPr>
          <a:lstStyle/>
          <a:p>
            <a:r>
              <a:rPr lang="en-US" sz="4000" dirty="0" smtClean="0">
                <a:latin typeface="Arial" pitchFamily="34" charset="0"/>
                <a:cs typeface="Arial" pitchFamily="34" charset="0"/>
              </a:rPr>
              <a:t>Learning Activity # 3 </a:t>
            </a:r>
            <a:endParaRPr lang="en-US" sz="4000" dirty="0">
              <a:latin typeface="Arial" pitchFamily="34" charset="0"/>
              <a:cs typeface="Arial" pitchFamily="34" charset="0"/>
            </a:endParaRPr>
          </a:p>
        </p:txBody>
      </p:sp>
      <p:sp>
        <p:nvSpPr>
          <p:cNvPr id="4" name="Content Placeholder 2"/>
          <p:cNvSpPr txBox="1">
            <a:spLocks/>
          </p:cNvSpPr>
          <p:nvPr/>
        </p:nvSpPr>
        <p:spPr bwMode="auto">
          <a:xfrm>
            <a:off x="457200" y="1752600"/>
            <a:ext cx="8229600" cy="578496"/>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marL="457200" marR="0" lvl="0" indent="-457200" defTabSz="912813" rtl="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292929"/>
                </a:solidFill>
                <a:effectLst/>
                <a:uLnTx/>
                <a:uFillTx/>
                <a:latin typeface="Arial" pitchFamily="34" charset="0"/>
                <a:cs typeface="Arial" pitchFamily="34" charset="0"/>
              </a:rPr>
              <a:t>Identify</a:t>
            </a:r>
            <a:r>
              <a:rPr kumimoji="0" lang="en-US" sz="1600" b="1" i="0" u="none" strike="noStrike" kern="0" cap="none" spc="0" normalizeH="0" noProof="0" dirty="0" smtClean="0">
                <a:ln>
                  <a:noFill/>
                </a:ln>
                <a:solidFill>
                  <a:srgbClr val="292929"/>
                </a:solidFill>
                <a:effectLst/>
                <a:uLnTx/>
                <a:uFillTx/>
                <a:latin typeface="Arial" pitchFamily="34" charset="0"/>
                <a:cs typeface="Arial" pitchFamily="34" charset="0"/>
              </a:rPr>
              <a:t> the Benefits </a:t>
            </a:r>
            <a:r>
              <a:rPr lang="en-US" sz="1600" b="1" kern="0" dirty="0" smtClean="0">
                <a:solidFill>
                  <a:srgbClr val="292929"/>
                </a:solidFill>
                <a:latin typeface="Arial" pitchFamily="34" charset="0"/>
                <a:cs typeface="Arial" pitchFamily="34" charset="0"/>
              </a:rPr>
              <a:t>of</a:t>
            </a:r>
            <a:r>
              <a:rPr kumimoji="0" lang="en-US" sz="1600" b="1" i="0" u="none" strike="noStrike" kern="0" cap="none" spc="0" normalizeH="0" noProof="0" dirty="0" smtClean="0">
                <a:ln>
                  <a:noFill/>
                </a:ln>
                <a:solidFill>
                  <a:srgbClr val="292929"/>
                </a:solidFill>
                <a:effectLst/>
                <a:uLnTx/>
                <a:uFillTx/>
                <a:latin typeface="Arial" pitchFamily="34" charset="0"/>
                <a:cs typeface="Arial" pitchFamily="34" charset="0"/>
              </a:rPr>
              <a:t> the Re-Engineered Managed Accounts Opt-Out Enrollment Process by dragging the phrases on the left to the Benefits </a:t>
            </a:r>
            <a:r>
              <a:rPr lang="en-US" sz="1600" b="1" kern="0" dirty="0" smtClean="0">
                <a:solidFill>
                  <a:srgbClr val="292929"/>
                </a:solidFill>
                <a:latin typeface="Arial" pitchFamily="34" charset="0"/>
                <a:cs typeface="Arial" pitchFamily="34" charset="0"/>
              </a:rPr>
              <a:t>box</a:t>
            </a:r>
            <a:r>
              <a:rPr kumimoji="0" lang="en-US" sz="1600" b="1" i="0" u="none" strike="noStrike" kern="0" cap="none" spc="0" normalizeH="0" baseline="0" noProof="0" dirty="0" smtClean="0">
                <a:ln>
                  <a:noFill/>
                </a:ln>
                <a:solidFill>
                  <a:srgbClr val="292929"/>
                </a:solidFill>
                <a:effectLst/>
                <a:uLnTx/>
                <a:uFillTx/>
                <a:latin typeface="Arial" pitchFamily="34" charset="0"/>
                <a:cs typeface="Arial" pitchFamily="34" charset="0"/>
              </a:rPr>
              <a:t>.</a:t>
            </a:r>
          </a:p>
        </p:txBody>
      </p:sp>
      <p:sp>
        <p:nvSpPr>
          <p:cNvPr id="9" name="Action Button: Custom 8">
            <a:hlinkClick r:id="" action="ppaction://macro?name=Right" highlightClick="1"/>
          </p:cNvPr>
          <p:cNvSpPr/>
          <p:nvPr/>
        </p:nvSpPr>
        <p:spPr bwMode="auto">
          <a:xfrm>
            <a:off x="228600" y="6192505"/>
            <a:ext cx="3583657" cy="538495"/>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Opt-out process easier to implement</a:t>
            </a:r>
          </a:p>
        </p:txBody>
      </p:sp>
      <p:sp>
        <p:nvSpPr>
          <p:cNvPr id="10" name="Action Button: Custom 9">
            <a:hlinkClick r:id="" action="ppaction://macro?name=Right" highlightClick="1"/>
          </p:cNvPr>
          <p:cNvSpPr/>
          <p:nvPr/>
        </p:nvSpPr>
        <p:spPr bwMode="auto">
          <a:xfrm>
            <a:off x="245898" y="4900886"/>
            <a:ext cx="3564103" cy="555179"/>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Reduces plan sponsor’ engagement time in implementation process </a:t>
            </a:r>
          </a:p>
        </p:txBody>
      </p:sp>
      <p:sp>
        <p:nvSpPr>
          <p:cNvPr id="11" name="Action Button: Custom 10">
            <a:hlinkClick r:id="" action="ppaction://macro?name=Right" highlightClick="1"/>
          </p:cNvPr>
          <p:cNvSpPr/>
          <p:nvPr/>
        </p:nvSpPr>
        <p:spPr bwMode="auto">
          <a:xfrm>
            <a:off x="228601" y="2514600"/>
            <a:ext cx="3581400" cy="498786"/>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Alternative choice during a plan conversion</a:t>
            </a:r>
          </a:p>
        </p:txBody>
      </p:sp>
      <p:sp>
        <p:nvSpPr>
          <p:cNvPr id="12" name="Action Button: Custom 11">
            <a:hlinkClick r:id="" action="ppaction://macro?name=Right" highlightClick="1"/>
          </p:cNvPr>
          <p:cNvSpPr/>
          <p:nvPr/>
        </p:nvSpPr>
        <p:spPr bwMode="auto">
          <a:xfrm>
            <a:off x="5334000" y="3683000"/>
            <a:ext cx="3483848" cy="1003300"/>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Re-Engineered Managed Accounts Opt-out Enrollment Process </a:t>
            </a:r>
          </a:p>
          <a:p>
            <a:pPr algn="ctr" defTabSz="912813"/>
            <a:r>
              <a:rPr lang="en-US" sz="1400" b="1" dirty="0" smtClean="0">
                <a:solidFill>
                  <a:schemeClr val="tx1"/>
                </a:solidFill>
                <a:latin typeface="Arial" charset="0"/>
              </a:rPr>
              <a:t>Benefits</a:t>
            </a:r>
          </a:p>
        </p:txBody>
      </p:sp>
      <p:sp>
        <p:nvSpPr>
          <p:cNvPr id="15" name="Action Button: Custom 14">
            <a:hlinkClick r:id="" action="ppaction://macro?name=Right" highlightClick="1"/>
          </p:cNvPr>
          <p:cNvSpPr/>
          <p:nvPr/>
        </p:nvSpPr>
        <p:spPr bwMode="auto">
          <a:xfrm>
            <a:off x="228600" y="3129417"/>
            <a:ext cx="3583657" cy="538495"/>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Provides a participant friendly experience</a:t>
            </a:r>
          </a:p>
        </p:txBody>
      </p:sp>
      <p:sp>
        <p:nvSpPr>
          <p:cNvPr id="23" name="Oval 22"/>
          <p:cNvSpPr/>
          <p:nvPr/>
        </p:nvSpPr>
        <p:spPr bwMode="auto">
          <a:xfrm>
            <a:off x="3543299" y="2590800"/>
            <a:ext cx="1166923" cy="36296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Correct</a:t>
            </a:r>
          </a:p>
        </p:txBody>
      </p:sp>
      <p:sp>
        <p:nvSpPr>
          <p:cNvPr id="28" name="Action Button: Custom 27">
            <a:hlinkClick r:id="" action="ppaction://macro?name=Right" highlightClick="1"/>
          </p:cNvPr>
          <p:cNvSpPr/>
          <p:nvPr/>
        </p:nvSpPr>
        <p:spPr bwMode="auto">
          <a:xfrm>
            <a:off x="228600" y="5597496"/>
            <a:ext cx="3583657" cy="462295"/>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Implementation time lengthened</a:t>
            </a:r>
          </a:p>
        </p:txBody>
      </p:sp>
      <p:sp>
        <p:nvSpPr>
          <p:cNvPr id="29" name="Action Button: Custom 28">
            <a:hlinkClick r:id="" action="ppaction://macro?name=Right" highlightClick="1"/>
          </p:cNvPr>
          <p:cNvSpPr/>
          <p:nvPr/>
        </p:nvSpPr>
        <p:spPr bwMode="auto">
          <a:xfrm>
            <a:off x="228600" y="3733800"/>
            <a:ext cx="3581400" cy="478979"/>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Produces less communication</a:t>
            </a:r>
          </a:p>
        </p:txBody>
      </p:sp>
      <p:sp>
        <p:nvSpPr>
          <p:cNvPr id="30" name="Action Button: Custom 29">
            <a:hlinkClick r:id="" action="ppaction://macro?name=Right" highlightClick="1"/>
          </p:cNvPr>
          <p:cNvSpPr/>
          <p:nvPr/>
        </p:nvSpPr>
        <p:spPr bwMode="auto">
          <a:xfrm>
            <a:off x="228601" y="4336869"/>
            <a:ext cx="3578639" cy="422586"/>
          </a:xfrm>
          <a:prstGeom prst="actionButtonBlank">
            <a:avLst/>
          </a:prstGeom>
          <a:solidFill>
            <a:schemeClr val="bg1">
              <a:lumMod val="85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Too confusing</a:t>
            </a:r>
          </a:p>
        </p:txBody>
      </p:sp>
      <p:sp>
        <p:nvSpPr>
          <p:cNvPr id="31" name="Oval 30"/>
          <p:cNvSpPr/>
          <p:nvPr/>
        </p:nvSpPr>
        <p:spPr bwMode="auto">
          <a:xfrm>
            <a:off x="3543299" y="3213100"/>
            <a:ext cx="1230719" cy="36296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Correct</a:t>
            </a:r>
          </a:p>
        </p:txBody>
      </p:sp>
      <p:sp>
        <p:nvSpPr>
          <p:cNvPr id="32" name="Oval 31"/>
          <p:cNvSpPr/>
          <p:nvPr/>
        </p:nvSpPr>
        <p:spPr bwMode="auto">
          <a:xfrm>
            <a:off x="3632199" y="6266440"/>
            <a:ext cx="1209453" cy="36296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Correct</a:t>
            </a:r>
          </a:p>
        </p:txBody>
      </p:sp>
      <p:sp>
        <p:nvSpPr>
          <p:cNvPr id="33" name="Oval 32"/>
          <p:cNvSpPr/>
          <p:nvPr/>
        </p:nvSpPr>
        <p:spPr bwMode="auto">
          <a:xfrm>
            <a:off x="3543300" y="4991100"/>
            <a:ext cx="1220086" cy="362960"/>
          </a:xfrm>
          <a:prstGeom prst="ellipse">
            <a:avLst/>
          </a:prstGeom>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Correct</a:t>
            </a:r>
          </a:p>
        </p:txBody>
      </p:sp>
      <p:sp>
        <p:nvSpPr>
          <p:cNvPr id="35" name="Left Arrow 34"/>
          <p:cNvSpPr/>
          <p:nvPr/>
        </p:nvSpPr>
        <p:spPr>
          <a:xfrm flipH="1">
            <a:off x="4318000" y="3352800"/>
            <a:ext cx="990600" cy="1600200"/>
          </a:xfrm>
          <a:prstGeom prst="leftArrow">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0800000" scaled="1"/>
            <a:tileRect/>
          </a:gradFill>
          <a:ln>
            <a:solidFill>
              <a:srgbClr val="3E4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_Serv_Enh.png"/>
          <p:cNvPicPr>
            <a:picLocks noChangeAspect="1"/>
          </p:cNvPicPr>
          <p:nvPr/>
        </p:nvPicPr>
        <p:blipFill>
          <a:blip r:embed="rId3" cstate="print"/>
          <a:stretch>
            <a:fillRect/>
          </a:stretch>
        </p:blipFill>
        <p:spPr>
          <a:xfrm>
            <a:off x="2286000" y="3886200"/>
            <a:ext cx="4889413" cy="2511056"/>
          </a:xfrm>
          <a:prstGeom prst="rect">
            <a:avLst/>
          </a:prstGeom>
        </p:spPr>
      </p:pic>
      <p:grpSp>
        <p:nvGrpSpPr>
          <p:cNvPr id="4" name="Group 3"/>
          <p:cNvGrpSpPr/>
          <p:nvPr/>
        </p:nvGrpSpPr>
        <p:grpSpPr>
          <a:xfrm>
            <a:off x="1409700" y="2828527"/>
            <a:ext cx="6324600" cy="1200945"/>
            <a:chOff x="0" y="0"/>
            <a:chExt cx="6324600" cy="1200945"/>
          </a:xfrm>
          <a:scene3d>
            <a:camera prst="orthographicFront">
              <a:rot lat="0" lon="0" rev="0"/>
            </a:camera>
            <a:lightRig rig="soft" dir="t">
              <a:rot lat="0" lon="0" rev="0"/>
            </a:lightRig>
          </a:scene3d>
        </p:grpSpPr>
        <p:sp>
          <p:nvSpPr>
            <p:cNvPr id="5" name="Rounded Rectangle 4"/>
            <p:cNvSpPr/>
            <p:nvPr/>
          </p:nvSpPr>
          <p:spPr>
            <a:xfrm>
              <a:off x="0" y="0"/>
              <a:ext cx="6324600" cy="1200945"/>
            </a:xfrm>
            <a:prstGeom prst="roundRect">
              <a:avLst/>
            </a:prstGeom>
            <a:solidFill>
              <a:srgbClr val="155B00"/>
            </a:solidFill>
            <a:ln>
              <a:noFill/>
            </a:ln>
            <a:effectLst>
              <a:outerShdw blurRad="107950" dist="12700" dir="5400000" algn="ctr">
                <a:srgbClr val="000000"/>
              </a:outerShdw>
            </a:effectLst>
            <a:sp3d contourW="44450" prstMaterial="matte">
              <a:bevelT w="63500" h="63500" prst="angle"/>
              <a:contourClr>
                <a:srgbClr val="FFFFFF"/>
              </a:contourClr>
            </a:sp3d>
          </p:spPr>
          <p:style>
            <a:lnRef idx="2">
              <a:schemeClr val="accent3"/>
            </a:lnRef>
            <a:fillRef idx="1">
              <a:schemeClr val="lt1"/>
            </a:fillRef>
            <a:effectRef idx="0">
              <a:schemeClr val="accent3"/>
            </a:effectRef>
            <a:fontRef idx="minor">
              <a:schemeClr val="dk1"/>
            </a:fontRef>
          </p:style>
        </p:sp>
        <p:sp>
          <p:nvSpPr>
            <p:cNvPr id="6" name="Rounded Rectangle 4"/>
            <p:cNvSpPr/>
            <p:nvPr/>
          </p:nvSpPr>
          <p:spPr>
            <a:xfrm>
              <a:off x="58625" y="58625"/>
              <a:ext cx="6207350" cy="10836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dirty="0" smtClean="0">
                  <a:solidFill>
                    <a:schemeClr val="bg1"/>
                  </a:solidFill>
                  <a:latin typeface="+mj-lt"/>
                </a:rPr>
                <a:t>Summary</a:t>
              </a:r>
              <a:endParaRPr lang="en-US" sz="2800" b="1" i="0" kern="1200" baseline="0" dirty="0">
                <a:solidFill>
                  <a:schemeClr val="bg1"/>
                </a:solidFill>
                <a:latin typeface="+mj-lt"/>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6152"/>
            <a:ext cx="8229600" cy="4525963"/>
          </a:xfrm>
        </p:spPr>
        <p:txBody>
          <a:bodyPr>
            <a:normAutofit/>
          </a:bodyPr>
          <a:lstStyle/>
          <a:p>
            <a:pPr>
              <a:buNone/>
            </a:pPr>
            <a:r>
              <a:rPr lang="en-US" sz="1800" b="1" dirty="0" smtClean="0">
                <a:cs typeface="Arial" pitchFamily="34" charset="0"/>
              </a:rPr>
              <a:t>Next Steps</a:t>
            </a:r>
          </a:p>
          <a:p>
            <a:pPr>
              <a:buNone/>
            </a:pPr>
            <a:endParaRPr lang="en-US" sz="1800" dirty="0" smtClean="0">
              <a:cs typeface="Arial" pitchFamily="34" charset="0"/>
            </a:endParaRPr>
          </a:p>
          <a:p>
            <a:pPr indent="-109538">
              <a:buNone/>
            </a:pPr>
            <a:r>
              <a:rPr lang="en-US" sz="1800" dirty="0" smtClean="0">
                <a:cs typeface="Arial" pitchFamily="34" charset="0"/>
              </a:rPr>
              <a:t>Look for more information:</a:t>
            </a:r>
          </a:p>
          <a:p>
            <a:pPr>
              <a:buNone/>
            </a:pPr>
            <a:endParaRPr lang="en-US" sz="1800" dirty="0" smtClean="0">
              <a:cs typeface="Arial" pitchFamily="34" charset="0"/>
            </a:endParaRP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Team meetings</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Detailed sales tips</a:t>
            </a:r>
          </a:p>
          <a:p>
            <a:pPr marL="457200" lvl="1" indent="-223838" fontAlgn="base">
              <a:lnSpc>
                <a:spcPts val="1900"/>
              </a:lnSpc>
              <a:spcAft>
                <a:spcPct val="0"/>
              </a:spcAft>
              <a:buClr>
                <a:schemeClr val="tx1"/>
              </a:buClr>
              <a:buFont typeface="Arial" pitchFamily="34" charset="0"/>
              <a:buChar char="•"/>
              <a:defRPr/>
            </a:pPr>
            <a:r>
              <a:rPr lang="en-US" altLang="ja-JP" sz="1800" dirty="0" smtClean="0">
                <a:cs typeface="Arial" pitchFamily="34" charset="0"/>
              </a:rPr>
              <a:t>Procedural changes</a:t>
            </a:r>
          </a:p>
          <a:p>
            <a:pPr>
              <a:buNone/>
            </a:pPr>
            <a:endParaRPr lang="en-US" sz="1800" dirty="0" smtClean="0">
              <a:cs typeface="Arial" pitchFamily="34" charset="0"/>
            </a:endParaRPr>
          </a:p>
          <a:p>
            <a:pPr>
              <a:buNone/>
            </a:pPr>
            <a:r>
              <a:rPr lang="en-US" sz="1800" b="1" dirty="0" smtClean="0">
                <a:cs typeface="Arial" pitchFamily="34" charset="0"/>
              </a:rPr>
              <a:t>Resources</a:t>
            </a:r>
            <a:endParaRPr lang="en-US" sz="1800" b="1" dirty="0">
              <a:cs typeface="Arial" pitchFamily="34" charset="0"/>
            </a:endParaRPr>
          </a:p>
        </p:txBody>
      </p:sp>
      <p:sp>
        <p:nvSpPr>
          <p:cNvPr id="5"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Next Steps and Resources</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pic>
        <p:nvPicPr>
          <p:cNvPr id="4" name="Picture 3" descr="summary.png"/>
          <p:cNvPicPr>
            <a:picLocks noChangeAspect="1"/>
          </p:cNvPicPr>
          <p:nvPr/>
        </p:nvPicPr>
        <p:blipFill>
          <a:blip r:embed="rId3" cstate="print"/>
          <a:stretch>
            <a:fillRect/>
          </a:stretch>
        </p:blipFill>
        <p:spPr>
          <a:xfrm>
            <a:off x="6057142" y="3708401"/>
            <a:ext cx="2610478" cy="3149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6152"/>
            <a:ext cx="8594925" cy="3888244"/>
          </a:xfrm>
          <a:prstGeom prst="rect">
            <a:avLst/>
          </a:prstGeom>
          <a:noFill/>
        </p:spPr>
        <p:txBody>
          <a:bodyPr wrap="square" rtlCol="0">
            <a:spAutoFit/>
          </a:bodyPr>
          <a:lstStyle/>
          <a:p>
            <a:r>
              <a:rPr lang="en-US" dirty="0" smtClean="0"/>
              <a:t>Now that you have completed this course, you should be able to:</a:t>
            </a:r>
          </a:p>
          <a:p>
            <a:pPr lvl="1">
              <a:buFont typeface="Arial" pitchFamily="34" charset="0"/>
              <a:buChar char="•"/>
            </a:pPr>
            <a:endParaRPr lang="en-US" dirty="0" smtClean="0"/>
          </a:p>
          <a:p>
            <a:pPr lvl="1" indent="117475">
              <a:lnSpc>
                <a:spcPts val="2800"/>
              </a:lnSpc>
              <a:buFont typeface="Arial" pitchFamily="34" charset="0"/>
              <a:buChar char="•"/>
            </a:pPr>
            <a:r>
              <a:rPr lang="en-US" dirty="0" smtClean="0"/>
              <a:t> Define Advisory Services</a:t>
            </a:r>
          </a:p>
          <a:p>
            <a:pPr marL="635000" lvl="1" indent="-177800">
              <a:lnSpc>
                <a:spcPts val="2800"/>
              </a:lnSpc>
              <a:buFont typeface="Arial" pitchFamily="34" charset="0"/>
              <a:buChar char="•"/>
            </a:pPr>
            <a:r>
              <a:rPr lang="en-US" dirty="0" smtClean="0"/>
              <a:t>Explain the </a:t>
            </a:r>
            <a:r>
              <a:rPr lang="en-US" dirty="0" smtClean="0">
                <a:cs typeface="Arial" pitchFamily="34" charset="0"/>
              </a:rPr>
              <a:t>Advisory Services Retirement Readiness Products and Services Enhancements</a:t>
            </a:r>
            <a:endParaRPr lang="en-US" dirty="0" smtClean="0"/>
          </a:p>
          <a:p>
            <a:pPr marL="635000" lvl="1" indent="-177800">
              <a:lnSpc>
                <a:spcPts val="2800"/>
              </a:lnSpc>
              <a:buFont typeface="Arial" pitchFamily="34" charset="0"/>
              <a:buChar char="•"/>
            </a:pPr>
            <a:r>
              <a:rPr lang="en-US" dirty="0" smtClean="0"/>
              <a:t>Describe the strategy, positioning, and value of the </a:t>
            </a:r>
            <a:r>
              <a:rPr lang="en-US" dirty="0" smtClean="0">
                <a:cs typeface="Arial" pitchFamily="34" charset="0"/>
              </a:rPr>
              <a:t>Advisory Services Retirement Readiness Products and Services Enhancements</a:t>
            </a:r>
            <a:r>
              <a:rPr lang="en-US" dirty="0" smtClean="0"/>
              <a:t> components </a:t>
            </a:r>
          </a:p>
          <a:p>
            <a:pPr lvl="1" indent="117475">
              <a:lnSpc>
                <a:spcPts val="2800"/>
              </a:lnSpc>
              <a:buFont typeface="Arial" pitchFamily="34" charset="0"/>
              <a:buChar char="•"/>
            </a:pPr>
            <a:r>
              <a:rPr lang="en-US" dirty="0" smtClean="0"/>
              <a:t>  Explain the roles and responsibilities associated with this initiative</a:t>
            </a:r>
          </a:p>
          <a:p>
            <a:pPr lvl="1" indent="117475">
              <a:lnSpc>
                <a:spcPts val="2800"/>
              </a:lnSpc>
              <a:buFont typeface="Arial" pitchFamily="34" charset="0"/>
              <a:buChar char="•"/>
            </a:pPr>
            <a:r>
              <a:rPr lang="en-US" dirty="0" smtClean="0"/>
              <a:t>  Define the Re-Engineered Managed Account Opt-Out Enrollment Process</a:t>
            </a:r>
          </a:p>
          <a:p>
            <a:pPr marL="685800" lvl="1" indent="-228600">
              <a:lnSpc>
                <a:spcPts val="2800"/>
              </a:lnSpc>
              <a:buFont typeface="Arial" pitchFamily="34" charset="0"/>
              <a:buChar char="•"/>
            </a:pPr>
            <a:r>
              <a:rPr lang="en-US" dirty="0" smtClean="0"/>
              <a:t>Describe the strategy, positioning, and value of the Re-Engineered Managed Account Opt-Out Enrollment Process</a:t>
            </a:r>
            <a:endParaRPr lang="en-US" sz="2400" dirty="0"/>
          </a:p>
        </p:txBody>
      </p:sp>
      <p:sp>
        <p:nvSpPr>
          <p:cNvPr id="7" name="Title 1"/>
          <p:cNvSpPr txBox="1">
            <a:spLocks/>
          </p:cNvSpPr>
          <p:nvPr/>
        </p:nvSpPr>
        <p:spPr>
          <a:xfrm>
            <a:off x="384048" y="384048"/>
            <a:ext cx="8229600" cy="639762"/>
          </a:xfrm>
          <a:prstGeom prst="rect">
            <a:avLst/>
          </a:prstGeom>
        </p:spPr>
        <p:txBody>
          <a:bodyPr vert="horz" lIns="91440" tIns="45720" rIns="91440" bIns="45720" rtlCol="0" anchor="ctr">
            <a:normAutofit fontScale="97500"/>
          </a:bodyPr>
          <a:lstStyle/>
          <a:p>
            <a:pPr lvl="0">
              <a:spcBef>
                <a:spcPct val="0"/>
              </a:spcBef>
            </a:pPr>
            <a:r>
              <a:rPr lang="en-US" sz="2900" b="1" dirty="0" smtClean="0">
                <a:solidFill>
                  <a:srgbClr val="155B00"/>
                </a:solidFill>
                <a:latin typeface="Arial" pitchFamily="34" charset="0"/>
                <a:ea typeface="+mj-ea"/>
                <a:cs typeface="Arial" pitchFamily="34" charset="0"/>
              </a:rPr>
              <a:t>Summary</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pic>
        <p:nvPicPr>
          <p:cNvPr id="6" name="Picture 5" descr="b&amp;w_logo.jpg"/>
          <p:cNvPicPr>
            <a:picLocks noChangeAspect="1"/>
          </p:cNvPicPr>
          <p:nvPr/>
        </p:nvPicPr>
        <p:blipFill>
          <a:blip r:embed="rId3" cstate="print"/>
          <a:stretch>
            <a:fillRect/>
          </a:stretch>
        </p:blipFill>
        <p:spPr>
          <a:xfrm>
            <a:off x="7889358" y="5549807"/>
            <a:ext cx="1254642" cy="130819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216152"/>
            <a:ext cx="8176437" cy="2062103"/>
          </a:xfrm>
          <a:prstGeom prst="rect">
            <a:avLst/>
          </a:prstGeom>
        </p:spPr>
        <p:txBody>
          <a:bodyPr wrap="square">
            <a:spAutoFit/>
          </a:bodyPr>
          <a:lstStyle/>
          <a:p>
            <a:pPr>
              <a:spcBef>
                <a:spcPts val="600"/>
              </a:spcBef>
              <a:buNone/>
            </a:pPr>
            <a:r>
              <a:rPr lang="en-US" b="1" dirty="0" smtClean="0"/>
              <a:t>This course includes a knowledge assessment. </a:t>
            </a:r>
          </a:p>
          <a:p>
            <a:pPr>
              <a:spcBef>
                <a:spcPts val="600"/>
              </a:spcBef>
              <a:buNone/>
            </a:pPr>
            <a:endParaRPr lang="en-US" b="1" dirty="0" smtClean="0"/>
          </a:p>
          <a:p>
            <a:pPr lvl="1">
              <a:spcBef>
                <a:spcPts val="600"/>
              </a:spcBef>
              <a:buFont typeface="Arial" pitchFamily="34" charset="0"/>
              <a:buChar char="•"/>
            </a:pPr>
            <a:r>
              <a:rPr lang="en-US" dirty="0" smtClean="0"/>
              <a:t> You must score 100% to receive a “Complete” status on your TMS training</a:t>
            </a:r>
            <a:br>
              <a:rPr lang="en-US" dirty="0" smtClean="0"/>
            </a:br>
            <a:r>
              <a:rPr lang="en-US" dirty="0" smtClean="0"/>
              <a:t>   transcript.  </a:t>
            </a:r>
          </a:p>
          <a:p>
            <a:pPr lvl="1">
              <a:spcBef>
                <a:spcPts val="600"/>
              </a:spcBef>
              <a:buFont typeface="Arial" pitchFamily="34" charset="0"/>
              <a:buChar char="•"/>
            </a:pPr>
            <a:r>
              <a:rPr lang="en-US" dirty="0" smtClean="0"/>
              <a:t> You may take the assessment as many times as necessary to achieve 100%.</a:t>
            </a:r>
          </a:p>
          <a:p>
            <a:pPr lvl="1">
              <a:spcBef>
                <a:spcPts val="600"/>
              </a:spcBef>
              <a:buFont typeface="Arial" pitchFamily="34" charset="0"/>
              <a:buChar char="•"/>
            </a:pPr>
            <a:r>
              <a:rPr lang="en-US" dirty="0" smtClean="0"/>
              <a:t> The knowledge assessment has 10 questions.</a:t>
            </a:r>
            <a:endParaRPr lang="en-US" dirty="0"/>
          </a:p>
        </p:txBody>
      </p:sp>
      <p:sp>
        <p:nvSpPr>
          <p:cNvPr id="10" name="Title 1"/>
          <p:cNvSpPr>
            <a:spLocks noGrp="1"/>
          </p:cNvSpPr>
          <p:nvPr>
            <p:ph type="title"/>
          </p:nvPr>
        </p:nvSpPr>
        <p:spPr>
          <a:xfrm>
            <a:off x="382769" y="380968"/>
            <a:ext cx="8229600" cy="639762"/>
          </a:xfrm>
        </p:spPr>
        <p:txBody>
          <a:bodyPr>
            <a:normAutofit/>
          </a:bodyPr>
          <a:lstStyle/>
          <a:p>
            <a:pPr algn="l"/>
            <a:r>
              <a:rPr lang="en-US" sz="2800" b="1" dirty="0" smtClean="0">
                <a:latin typeface="Arial" pitchFamily="34" charset="0"/>
                <a:cs typeface="Arial" pitchFamily="34" charset="0"/>
              </a:rPr>
              <a:t>Final Assessment</a:t>
            </a:r>
            <a:endParaRPr lang="en-US" sz="2800" b="1" dirty="0">
              <a:latin typeface="Arial" pitchFamily="34" charset="0"/>
              <a:cs typeface="Arial" pitchFamily="34" charset="0"/>
            </a:endParaRPr>
          </a:p>
        </p:txBody>
      </p:sp>
      <p:sp>
        <p:nvSpPr>
          <p:cNvPr id="11" name="Rectangle 10"/>
          <p:cNvSpPr/>
          <p:nvPr/>
        </p:nvSpPr>
        <p:spPr>
          <a:xfrm>
            <a:off x="457200" y="4058593"/>
            <a:ext cx="8176437" cy="369332"/>
          </a:xfrm>
          <a:prstGeom prst="rect">
            <a:avLst/>
          </a:prstGeom>
        </p:spPr>
        <p:txBody>
          <a:bodyPr wrap="square">
            <a:spAutoFit/>
          </a:bodyPr>
          <a:lstStyle/>
          <a:p>
            <a:pPr>
              <a:spcBef>
                <a:spcPts val="600"/>
              </a:spcBef>
              <a:buNone/>
            </a:pPr>
            <a:r>
              <a:rPr lang="en-US" dirty="0" smtClean="0"/>
              <a:t>Click </a:t>
            </a:r>
            <a:r>
              <a:rPr lang="en-US" b="1" dirty="0" smtClean="0"/>
              <a:t>Next </a:t>
            </a:r>
            <a:r>
              <a:rPr lang="en-US" dirty="0" smtClean="0"/>
              <a:t>to begin the assessment.</a:t>
            </a:r>
          </a:p>
        </p:txBody>
      </p:sp>
      <p:pic>
        <p:nvPicPr>
          <p:cNvPr id="7" name="Picture 5" descr="ratings.jpg"/>
          <p:cNvPicPr>
            <a:picLocks noChangeAspect="1"/>
          </p:cNvPicPr>
          <p:nvPr/>
        </p:nvPicPr>
        <p:blipFill>
          <a:blip r:embed="rId3" cstate="print"/>
          <a:stretch>
            <a:fillRect/>
          </a:stretch>
        </p:blipFill>
        <p:spPr bwMode="auto">
          <a:xfrm>
            <a:off x="5782851" y="3861083"/>
            <a:ext cx="3233764" cy="2931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838200"/>
            <a:ext cx="8229600" cy="1143000"/>
          </a:xfrm>
        </p:spPr>
        <p:txBody>
          <a:bodyPr>
            <a:normAutofit/>
          </a:bodyPr>
          <a:lstStyle/>
          <a:p>
            <a:r>
              <a:rPr lang="en-US" sz="4000" dirty="0" smtClean="0">
                <a:latin typeface="Arial" pitchFamily="34" charset="0"/>
                <a:cs typeface="Arial" pitchFamily="34" charset="0"/>
              </a:rPr>
              <a:t>Assessments 1 and 2</a:t>
            </a:r>
            <a:endParaRPr lang="en-US" sz="4000" dirty="0">
              <a:latin typeface="Arial" pitchFamily="34" charset="0"/>
              <a:cs typeface="Arial" pitchFamily="34" charset="0"/>
            </a:endParaRPr>
          </a:p>
        </p:txBody>
      </p:sp>
      <p:sp>
        <p:nvSpPr>
          <p:cNvPr id="17" name="Content Placeholder 2"/>
          <p:cNvSpPr txBox="1">
            <a:spLocks/>
          </p:cNvSpPr>
          <p:nvPr/>
        </p:nvSpPr>
        <p:spPr>
          <a:xfrm>
            <a:off x="152400" y="1981200"/>
            <a:ext cx="7815942" cy="1066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Advisory Services provides participants with the opportunity to receive investment assistance from the accumulation of savings stage through the spend up stage.</a:t>
            </a: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8" name="Action Button: Custom 17">
            <a:hlinkClick r:id="" action="ppaction://macro?name=Wrong" highlightClick="1"/>
          </p:cNvPr>
          <p:cNvSpPr/>
          <p:nvPr/>
        </p:nvSpPr>
        <p:spPr bwMode="auto">
          <a:xfrm>
            <a:off x="3200400" y="2667000"/>
            <a:ext cx="722676" cy="323086"/>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19" name="Action Button: Custom 18">
            <a:hlinkClick r:id="" action="ppaction://macro?name=RightLast" highlightClick="1"/>
          </p:cNvPr>
          <p:cNvSpPr/>
          <p:nvPr/>
        </p:nvSpPr>
        <p:spPr bwMode="auto">
          <a:xfrm>
            <a:off x="4234543" y="2657310"/>
            <a:ext cx="685806" cy="332330"/>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
        <p:nvSpPr>
          <p:cNvPr id="20" name="Content Placeholder 2"/>
          <p:cNvSpPr txBox="1">
            <a:spLocks/>
          </p:cNvSpPr>
          <p:nvPr/>
        </p:nvSpPr>
        <p:spPr>
          <a:xfrm>
            <a:off x="228600" y="3505200"/>
            <a:ext cx="7815942" cy="12954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Advisory Services lets</a:t>
            </a:r>
            <a:r>
              <a:rPr kumimoji="0" lang="en-US" sz="1600" b="1" i="0" u="none" strike="noStrike" kern="1200" cap="none" spc="0" normalizeH="0" noProof="0" dirty="0" smtClean="0">
                <a:ln>
                  <a:noFill/>
                </a:ln>
                <a:solidFill>
                  <a:schemeClr val="tx1"/>
                </a:solidFill>
                <a:effectLst/>
                <a:uLnTx/>
                <a:uFillTx/>
                <a:latin typeface="Arial" pitchFamily="34" charset="0"/>
                <a:cs typeface="Arial" pitchFamily="34" charset="0"/>
              </a:rPr>
              <a:t> the participant choose the level </a:t>
            </a:r>
            <a:r>
              <a:rPr lang="en-US" sz="1600" b="1" dirty="0" smtClean="0">
                <a:latin typeface="Arial" pitchFamily="34" charset="0"/>
                <a:cs typeface="Arial" pitchFamily="34" charset="0"/>
              </a:rPr>
              <a:t>of involvement they want in making choices in their retirement plan</a:t>
            </a: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1" name="Action Button: Custom 20">
            <a:hlinkClick r:id="" action="ppaction://macro?name=Wrong" highlightClick="1"/>
          </p:cNvPr>
          <p:cNvSpPr/>
          <p:nvPr/>
        </p:nvSpPr>
        <p:spPr bwMode="auto">
          <a:xfrm>
            <a:off x="3276600" y="4191000"/>
            <a:ext cx="722676" cy="323086"/>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22" name="Action Button: Custom 21">
            <a:hlinkClick r:id="" action="ppaction://macro?name=RightLast" highlightClick="1"/>
          </p:cNvPr>
          <p:cNvSpPr/>
          <p:nvPr/>
        </p:nvSpPr>
        <p:spPr bwMode="auto">
          <a:xfrm>
            <a:off x="4310743" y="4181310"/>
            <a:ext cx="685806" cy="332330"/>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
        <p:nvSpPr>
          <p:cNvPr id="24" name="Content Placeholder 2"/>
          <p:cNvSpPr txBox="1">
            <a:spLocks/>
          </p:cNvSpPr>
          <p:nvPr/>
        </p:nvSpPr>
        <p:spPr>
          <a:xfrm>
            <a:off x="533400" y="5410200"/>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Answers are in shaded</a:t>
            </a:r>
            <a:r>
              <a:rPr kumimoji="0" lang="en-US" sz="1600" b="1" i="1" u="none" strike="noStrike" kern="1200" cap="none" spc="0" normalizeH="0" noProof="0" dirty="0" smtClean="0">
                <a:ln>
                  <a:noFill/>
                </a:ln>
                <a:solidFill>
                  <a:schemeClr val="tx1"/>
                </a:solidFill>
                <a:effectLst/>
                <a:uLnTx/>
                <a:uFillTx/>
                <a:latin typeface="+mn-lt"/>
                <a:ea typeface="+mn-ea"/>
                <a:cs typeface="+mn-cs"/>
              </a:rPr>
              <a:t> boxes.</a:t>
            </a:r>
            <a:endParaRPr kumimoji="0" lang="en-US" sz="1600" b="1" i="1"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838200"/>
            <a:ext cx="8229600" cy="1143000"/>
          </a:xfrm>
        </p:spPr>
        <p:txBody>
          <a:bodyPr>
            <a:normAutofit/>
          </a:bodyPr>
          <a:lstStyle/>
          <a:p>
            <a:r>
              <a:rPr lang="en-US" sz="4000" dirty="0" smtClean="0">
                <a:latin typeface="Arial" pitchFamily="34" charset="0"/>
                <a:cs typeface="Arial" pitchFamily="34" charset="0"/>
              </a:rPr>
              <a:t>Assessments 3</a:t>
            </a:r>
            <a:r>
              <a:rPr lang="en-US" sz="4000" baseline="0" dirty="0" smtClean="0">
                <a:latin typeface="Arial" pitchFamily="34" charset="0"/>
                <a:cs typeface="Arial" pitchFamily="34" charset="0"/>
              </a:rPr>
              <a:t> and 4</a:t>
            </a:r>
            <a:endParaRPr lang="en-US" sz="4000" dirty="0">
              <a:latin typeface="Arial" pitchFamily="34" charset="0"/>
              <a:cs typeface="Arial" pitchFamily="34" charset="0"/>
            </a:endParaRPr>
          </a:p>
        </p:txBody>
      </p:sp>
      <p:sp>
        <p:nvSpPr>
          <p:cNvPr id="9" name="Action Button: Custom 8">
            <a:hlinkClick r:id="" action="ppaction://macro?name=Right" highlightClick="1"/>
          </p:cNvPr>
          <p:cNvSpPr/>
          <p:nvPr/>
        </p:nvSpPr>
        <p:spPr bwMode="auto">
          <a:xfrm>
            <a:off x="4950743" y="2351797"/>
            <a:ext cx="3583657" cy="304800"/>
          </a:xfrm>
          <a:prstGeom prst="actionButtonBlank">
            <a:avLst/>
          </a:prstGeom>
          <a:solidFill>
            <a:schemeClr val="bg1"/>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Participant Website</a:t>
            </a:r>
          </a:p>
        </p:txBody>
      </p:sp>
      <p:sp>
        <p:nvSpPr>
          <p:cNvPr id="11" name="Action Button: Custom 10">
            <a:hlinkClick r:id="" action="ppaction://macro?name=Right" highlightClick="1"/>
          </p:cNvPr>
          <p:cNvSpPr/>
          <p:nvPr/>
        </p:nvSpPr>
        <p:spPr bwMode="auto">
          <a:xfrm>
            <a:off x="762000" y="2362200"/>
            <a:ext cx="3581400" cy="304800"/>
          </a:xfrm>
          <a:prstGeom prst="actionButtonBlank">
            <a:avLst/>
          </a:prstGeom>
          <a:no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Retirement Readiness Report card</a:t>
            </a:r>
          </a:p>
        </p:txBody>
      </p:sp>
      <p:sp>
        <p:nvSpPr>
          <p:cNvPr id="15" name="Action Button: Custom 14">
            <a:hlinkClick r:id="" action="ppaction://macro?name=Right" highlightClick="1"/>
          </p:cNvPr>
          <p:cNvSpPr/>
          <p:nvPr/>
        </p:nvSpPr>
        <p:spPr bwMode="auto">
          <a:xfrm>
            <a:off x="762000" y="2837540"/>
            <a:ext cx="3583657" cy="304800"/>
          </a:xfrm>
          <a:prstGeom prst="actionButtonBlank">
            <a:avLst/>
          </a:prstGeom>
          <a:no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Offer Letter</a:t>
            </a:r>
          </a:p>
        </p:txBody>
      </p:sp>
      <p:sp>
        <p:nvSpPr>
          <p:cNvPr id="28" name="Action Button: Custom 27">
            <a:hlinkClick r:id="" action="ppaction://macro?name=Right" highlightClick="1"/>
          </p:cNvPr>
          <p:cNvSpPr/>
          <p:nvPr/>
        </p:nvSpPr>
        <p:spPr bwMode="auto">
          <a:xfrm>
            <a:off x="4950743" y="3251201"/>
            <a:ext cx="3583657" cy="495300"/>
          </a:xfrm>
          <a:prstGeom prst="actionButtonBlank">
            <a:avLst/>
          </a:prstGeom>
          <a:no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Reengineered  Managed Account </a:t>
            </a:r>
            <a:br>
              <a:rPr lang="en-US" sz="1400" b="1" dirty="0" smtClean="0">
                <a:solidFill>
                  <a:schemeClr val="tx1"/>
                </a:solidFill>
                <a:latin typeface="Arial" charset="0"/>
              </a:rPr>
            </a:br>
            <a:r>
              <a:rPr lang="en-US" sz="1400" b="1" dirty="0" smtClean="0">
                <a:solidFill>
                  <a:schemeClr val="tx1"/>
                </a:solidFill>
                <a:latin typeface="Arial" charset="0"/>
              </a:rPr>
              <a:t>Opt-Out Enrollment Process</a:t>
            </a:r>
          </a:p>
        </p:txBody>
      </p:sp>
      <p:sp>
        <p:nvSpPr>
          <p:cNvPr id="29" name="Action Button: Custom 28">
            <a:hlinkClick r:id="" action="ppaction://macro?name=Right" highlightClick="1"/>
          </p:cNvPr>
          <p:cNvSpPr/>
          <p:nvPr/>
        </p:nvSpPr>
        <p:spPr bwMode="auto">
          <a:xfrm>
            <a:off x="762000" y="3312880"/>
            <a:ext cx="3581400" cy="326579"/>
          </a:xfrm>
          <a:prstGeom prst="actionButtonBlank">
            <a:avLst/>
          </a:prstGeom>
          <a:no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400" b="1" dirty="0" smtClean="0">
                <a:solidFill>
                  <a:schemeClr val="tx1"/>
                </a:solidFill>
                <a:latin typeface="Arial" charset="0"/>
              </a:rPr>
              <a:t>Free Look Period</a:t>
            </a:r>
          </a:p>
        </p:txBody>
      </p:sp>
      <p:sp>
        <p:nvSpPr>
          <p:cNvPr id="30" name="Action Button: Custom 29">
            <a:hlinkClick r:id="" action="ppaction://macro?name=Right" highlightClick="1"/>
          </p:cNvPr>
          <p:cNvSpPr/>
          <p:nvPr/>
        </p:nvSpPr>
        <p:spPr bwMode="auto">
          <a:xfrm>
            <a:off x="4955761" y="2850066"/>
            <a:ext cx="3578639" cy="288128"/>
          </a:xfrm>
          <a:prstGeom prst="actionButtonBlank">
            <a:avLst/>
          </a:prstGeom>
          <a:no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Education Center</a:t>
            </a:r>
          </a:p>
        </p:txBody>
      </p:sp>
      <p:sp>
        <p:nvSpPr>
          <p:cNvPr id="17" name="Content Placeholder 2"/>
          <p:cNvSpPr txBox="1">
            <a:spLocks/>
          </p:cNvSpPr>
          <p:nvPr/>
        </p:nvSpPr>
        <p:spPr>
          <a:xfrm>
            <a:off x="457200" y="1752600"/>
            <a:ext cx="8218714" cy="615056"/>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mj-lt"/>
              <a:buAutoNum type="arabicPeriod" startAt="3"/>
              <a:tabLst/>
              <a:defRPr/>
            </a:pPr>
            <a:r>
              <a:rPr lang="en-US" sz="1600" dirty="0" smtClean="0"/>
              <a:t>(Multiple Choice) </a:t>
            </a:r>
            <a:r>
              <a:rPr lang="en-US" sz="1600" b="1" dirty="0" smtClean="0"/>
              <a:t>The</a:t>
            </a:r>
            <a:r>
              <a:rPr lang="en-US" sz="1600" b="1" u="sng" dirty="0" smtClean="0"/>
              <a:t> </a:t>
            </a:r>
            <a:r>
              <a:rPr lang="en-US" sz="1600" b="1" dirty="0" smtClean="0"/>
              <a:t>components of the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Advisory Services Retirement Readiness Products and Services Enhancements </a:t>
            </a:r>
            <a:r>
              <a:rPr lang="en-US" sz="1600" b="1" dirty="0" smtClean="0"/>
              <a:t>are</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i="0" u="none" strike="noStrike" kern="1200" cap="none" spc="0" normalizeH="0" baseline="0" noProof="0" dirty="0" smtClean="0">
                <a:ln>
                  <a:noFill/>
                </a:ln>
                <a:solidFill>
                  <a:schemeClr val="tx1"/>
                </a:solidFill>
                <a:effectLst/>
                <a:uLnTx/>
                <a:uFillTx/>
                <a:latin typeface="+mn-lt"/>
                <a:ea typeface="+mn-ea"/>
                <a:cs typeface="+mn-cs"/>
              </a:rPr>
              <a:t>choose all that apply) Answers</a:t>
            </a:r>
            <a:r>
              <a:rPr kumimoji="0" lang="en-US" sz="1600" i="0" u="none" strike="noStrike" kern="1200" cap="none" spc="0" normalizeH="0" noProof="0" dirty="0" smtClean="0">
                <a:ln>
                  <a:noFill/>
                </a:ln>
                <a:solidFill>
                  <a:schemeClr val="tx1"/>
                </a:solidFill>
                <a:effectLst/>
                <a:uLnTx/>
                <a:uFillTx/>
                <a:latin typeface="+mn-lt"/>
                <a:ea typeface="+mn-ea"/>
                <a:cs typeface="+mn-cs"/>
              </a:rPr>
              <a:t> (A, B, C, F, G)</a:t>
            </a: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Action Button: Custom 21">
            <a:hlinkClick r:id="" action="ppaction://macro?name=Right" highlightClick="1"/>
          </p:cNvPr>
          <p:cNvSpPr/>
          <p:nvPr/>
        </p:nvSpPr>
        <p:spPr bwMode="auto">
          <a:xfrm>
            <a:off x="762000" y="3810000"/>
            <a:ext cx="3583657" cy="304800"/>
          </a:xfrm>
          <a:prstGeom prst="actionButtonBlank">
            <a:avLst/>
          </a:prstGeom>
          <a:solidFill>
            <a:schemeClr val="bg1"/>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400" b="1" dirty="0" smtClean="0">
                <a:solidFill>
                  <a:schemeClr val="tx1"/>
                </a:solidFill>
                <a:latin typeface="Arial" charset="0"/>
              </a:rPr>
              <a:t>Participant Statements</a:t>
            </a:r>
          </a:p>
        </p:txBody>
      </p:sp>
      <p:sp>
        <p:nvSpPr>
          <p:cNvPr id="24" name="Oval 23"/>
          <p:cNvSpPr/>
          <p:nvPr/>
        </p:nvSpPr>
        <p:spPr bwMode="auto">
          <a:xfrm>
            <a:off x="381000" y="22860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A</a:t>
            </a:r>
          </a:p>
        </p:txBody>
      </p:sp>
      <p:sp>
        <p:nvSpPr>
          <p:cNvPr id="25" name="Oval 24"/>
          <p:cNvSpPr/>
          <p:nvPr/>
        </p:nvSpPr>
        <p:spPr bwMode="auto">
          <a:xfrm>
            <a:off x="381000" y="28194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B</a:t>
            </a:r>
          </a:p>
        </p:txBody>
      </p:sp>
      <p:sp>
        <p:nvSpPr>
          <p:cNvPr id="26" name="Oval 25"/>
          <p:cNvSpPr/>
          <p:nvPr/>
        </p:nvSpPr>
        <p:spPr bwMode="auto">
          <a:xfrm>
            <a:off x="381000" y="32766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C</a:t>
            </a:r>
          </a:p>
        </p:txBody>
      </p:sp>
      <p:sp>
        <p:nvSpPr>
          <p:cNvPr id="27" name="Oval 26"/>
          <p:cNvSpPr/>
          <p:nvPr/>
        </p:nvSpPr>
        <p:spPr bwMode="auto">
          <a:xfrm>
            <a:off x="381000" y="37338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D</a:t>
            </a:r>
          </a:p>
        </p:txBody>
      </p:sp>
      <p:sp>
        <p:nvSpPr>
          <p:cNvPr id="34" name="Oval 33"/>
          <p:cNvSpPr/>
          <p:nvPr/>
        </p:nvSpPr>
        <p:spPr bwMode="auto">
          <a:xfrm>
            <a:off x="4572000" y="22860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E</a:t>
            </a:r>
          </a:p>
        </p:txBody>
      </p:sp>
      <p:sp>
        <p:nvSpPr>
          <p:cNvPr id="36" name="Oval 35"/>
          <p:cNvSpPr/>
          <p:nvPr/>
        </p:nvSpPr>
        <p:spPr bwMode="auto">
          <a:xfrm>
            <a:off x="4572000" y="28194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F</a:t>
            </a:r>
          </a:p>
        </p:txBody>
      </p:sp>
      <p:sp>
        <p:nvSpPr>
          <p:cNvPr id="37" name="Oval 36"/>
          <p:cNvSpPr/>
          <p:nvPr/>
        </p:nvSpPr>
        <p:spPr bwMode="auto">
          <a:xfrm>
            <a:off x="4572000" y="32766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G</a:t>
            </a:r>
          </a:p>
        </p:txBody>
      </p:sp>
      <p:sp>
        <p:nvSpPr>
          <p:cNvPr id="39" name="Content Placeholder 2"/>
          <p:cNvSpPr txBox="1">
            <a:spLocks/>
          </p:cNvSpPr>
          <p:nvPr/>
        </p:nvSpPr>
        <p:spPr>
          <a:xfrm>
            <a:off x="413658" y="4648200"/>
            <a:ext cx="8362042" cy="1295400"/>
          </a:xfrm>
          <a:prstGeom prst="rect">
            <a:avLst/>
          </a:prstGeom>
        </p:spPr>
        <p:txBody>
          <a:bodyPr vert="horz" lIns="91440" tIns="45720" rIns="91440" bIns="45720" rtlCol="0">
            <a:normAutofit/>
          </a:bodyPr>
          <a:lstStyle/>
          <a:p>
            <a:pPr marL="457200" lvl="0" indent="-457200">
              <a:spcBef>
                <a:spcPct val="20000"/>
              </a:spcBef>
              <a:buFont typeface="+mj-lt"/>
              <a:buAutoNum type="arabicPeriod" startAt="4"/>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The new components of Advisory Services </a:t>
            </a:r>
            <a:r>
              <a:rPr lang="en-US" sz="1600" b="1" dirty="0" smtClean="0"/>
              <a:t>Retirement Readiness Products and Services Enhancements communicate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the potential impact of Advisory Services as a tool to use in affecting overall retirement </a:t>
            </a:r>
            <a:r>
              <a:rPr lang="en-US" sz="1600" b="1" dirty="0" smtClean="0"/>
              <a:t>r</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eadiness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Action Button: Custom 39">
            <a:hlinkClick r:id="" action="ppaction://macro?name=Wrong" highlightClick="1"/>
          </p:cNvPr>
          <p:cNvSpPr/>
          <p:nvPr/>
        </p:nvSpPr>
        <p:spPr bwMode="auto">
          <a:xfrm>
            <a:off x="3436258" y="5702300"/>
            <a:ext cx="722676" cy="323086"/>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True</a:t>
            </a:r>
          </a:p>
        </p:txBody>
      </p:sp>
      <p:sp>
        <p:nvSpPr>
          <p:cNvPr id="41" name="Action Button: Custom 40">
            <a:hlinkClick r:id="" action="ppaction://macro?name=RightLast" highlightClick="1"/>
          </p:cNvPr>
          <p:cNvSpPr/>
          <p:nvPr/>
        </p:nvSpPr>
        <p:spPr bwMode="auto">
          <a:xfrm>
            <a:off x="4495801" y="5705310"/>
            <a:ext cx="685806" cy="332330"/>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False</a:t>
            </a:r>
          </a:p>
        </p:txBody>
      </p:sp>
      <p:sp>
        <p:nvSpPr>
          <p:cNvPr id="42" name="Content Placeholder 2"/>
          <p:cNvSpPr txBox="1">
            <a:spLocks/>
          </p:cNvSpPr>
          <p:nvPr/>
        </p:nvSpPr>
        <p:spPr>
          <a:xfrm>
            <a:off x="533400" y="6172200"/>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Answers are in shaded</a:t>
            </a:r>
            <a:r>
              <a:rPr kumimoji="0" lang="en-US" sz="1600" b="1" i="1" u="none" strike="noStrike" kern="1200" cap="none" spc="0" normalizeH="0" noProof="0" dirty="0" smtClean="0">
                <a:ln>
                  <a:noFill/>
                </a:ln>
                <a:solidFill>
                  <a:schemeClr val="tx1"/>
                </a:solidFill>
                <a:effectLst/>
                <a:uLnTx/>
                <a:uFillTx/>
                <a:latin typeface="+mn-lt"/>
                <a:ea typeface="+mn-ea"/>
                <a:cs typeface="+mn-cs"/>
              </a:rPr>
              <a:t> boxes.</a:t>
            </a:r>
            <a:endParaRPr kumimoji="0" lang="en-US" sz="1600" b="1" i="1"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838200"/>
            <a:ext cx="8229600" cy="1143000"/>
          </a:xfrm>
        </p:spPr>
        <p:txBody>
          <a:bodyPr>
            <a:normAutofit/>
          </a:bodyPr>
          <a:lstStyle/>
          <a:p>
            <a:r>
              <a:rPr lang="en-US" sz="4000" dirty="0" smtClean="0">
                <a:latin typeface="Arial" pitchFamily="34" charset="0"/>
                <a:cs typeface="Arial" pitchFamily="34" charset="0"/>
              </a:rPr>
              <a:t>Assessments 5</a:t>
            </a:r>
            <a:r>
              <a:rPr lang="en-US" sz="4000" baseline="0" dirty="0" smtClean="0">
                <a:latin typeface="Arial" pitchFamily="34" charset="0"/>
                <a:cs typeface="Arial" pitchFamily="34" charset="0"/>
              </a:rPr>
              <a:t> and 6</a:t>
            </a:r>
            <a:endParaRPr lang="en-US" sz="4000" dirty="0">
              <a:latin typeface="Arial" pitchFamily="34" charset="0"/>
              <a:cs typeface="Arial" pitchFamily="34" charset="0"/>
            </a:endParaRPr>
          </a:p>
        </p:txBody>
      </p:sp>
      <p:sp>
        <p:nvSpPr>
          <p:cNvPr id="11" name="Action Button: Custom 10">
            <a:hlinkClick r:id="" action="ppaction://macro?name=Right" highlightClick="1"/>
          </p:cNvPr>
          <p:cNvSpPr/>
          <p:nvPr/>
        </p:nvSpPr>
        <p:spPr bwMode="auto">
          <a:xfrm>
            <a:off x="762000" y="2209800"/>
            <a:ext cx="2895071" cy="381000"/>
          </a:xfrm>
          <a:prstGeom prst="actionButtonBlank">
            <a:avLst/>
          </a:prstGeom>
          <a:solidFill>
            <a:schemeClr val="accent3">
              <a:lumMod val="20000"/>
              <a:lumOff val="80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200" b="1" dirty="0" smtClean="0">
                <a:solidFill>
                  <a:schemeClr val="tx1"/>
                </a:solidFill>
                <a:latin typeface="Arial" charset="0"/>
              </a:rPr>
              <a:t>Retirement Readiness Report Card</a:t>
            </a:r>
          </a:p>
        </p:txBody>
      </p:sp>
      <p:sp>
        <p:nvSpPr>
          <p:cNvPr id="15" name="Action Button: Custom 14">
            <a:hlinkClick r:id="" action="ppaction://macro?name=Right" highlightClick="1"/>
          </p:cNvPr>
          <p:cNvSpPr/>
          <p:nvPr/>
        </p:nvSpPr>
        <p:spPr bwMode="auto">
          <a:xfrm>
            <a:off x="762000" y="2707275"/>
            <a:ext cx="2896895" cy="381000"/>
          </a:xfrm>
          <a:prstGeom prst="actionButtonBlank">
            <a:avLst/>
          </a:prstGeom>
          <a:solidFill>
            <a:schemeClr val="accent3">
              <a:lumMod val="20000"/>
              <a:lumOff val="80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200" b="1" dirty="0" smtClean="0">
                <a:solidFill>
                  <a:schemeClr val="tx1"/>
                </a:solidFill>
                <a:latin typeface="Arial" charset="0"/>
              </a:rPr>
              <a:t>Offer Letter</a:t>
            </a:r>
          </a:p>
        </p:txBody>
      </p:sp>
      <p:sp>
        <p:nvSpPr>
          <p:cNvPr id="29" name="Action Button: Custom 28">
            <a:hlinkClick r:id="" action="ppaction://macro?name=Right" highlightClick="1"/>
          </p:cNvPr>
          <p:cNvSpPr/>
          <p:nvPr/>
        </p:nvSpPr>
        <p:spPr bwMode="auto">
          <a:xfrm>
            <a:off x="762000" y="3204750"/>
            <a:ext cx="2895071" cy="408224"/>
          </a:xfrm>
          <a:prstGeom prst="actionButtonBlank">
            <a:avLst/>
          </a:prstGeom>
          <a:solidFill>
            <a:schemeClr val="accent3">
              <a:lumMod val="20000"/>
              <a:lumOff val="80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algn="ctr" defTabSz="912813"/>
            <a:r>
              <a:rPr lang="en-US" sz="1200" b="1" dirty="0" smtClean="0">
                <a:solidFill>
                  <a:schemeClr val="tx1"/>
                </a:solidFill>
                <a:latin typeface="Arial" charset="0"/>
              </a:rPr>
              <a:t>Free Look Period</a:t>
            </a:r>
          </a:p>
        </p:txBody>
      </p:sp>
      <p:sp>
        <p:nvSpPr>
          <p:cNvPr id="17" name="Content Placeholder 2"/>
          <p:cNvSpPr txBox="1">
            <a:spLocks/>
          </p:cNvSpPr>
          <p:nvPr/>
        </p:nvSpPr>
        <p:spPr>
          <a:xfrm>
            <a:off x="457200" y="1752600"/>
            <a:ext cx="8218714" cy="615056"/>
          </a:xfrm>
          <a:prstGeom prst="rect">
            <a:avLst/>
          </a:prstGeom>
        </p:spPr>
        <p:txBody>
          <a:bodyPr/>
          <a:lstStyle/>
          <a:p>
            <a:pPr marL="342900" lvl="0" indent="-342900">
              <a:spcBef>
                <a:spcPct val="20000"/>
              </a:spcBef>
              <a:buFont typeface="+mj-lt"/>
              <a:buAutoNum type="arabicPeriod" startAt="5"/>
            </a:pPr>
            <a:r>
              <a:rPr lang="en-US" sz="1600" b="1" kern="0" dirty="0" smtClean="0">
                <a:solidFill>
                  <a:srgbClr val="292929"/>
                </a:solidFill>
              </a:rPr>
              <a:t>Match the Advisory Services component to their descriptions.</a:t>
            </a: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Action Button: Custom 21">
            <a:hlinkClick r:id="" action="ppaction://macro?name=Right" highlightClick="1"/>
          </p:cNvPr>
          <p:cNvSpPr/>
          <p:nvPr/>
        </p:nvSpPr>
        <p:spPr bwMode="auto">
          <a:xfrm>
            <a:off x="762000" y="3729449"/>
            <a:ext cx="2896895" cy="381000"/>
          </a:xfrm>
          <a:prstGeom prst="actionButtonBlank">
            <a:avLst/>
          </a:prstGeom>
          <a:solidFill>
            <a:schemeClr val="accent3">
              <a:lumMod val="20000"/>
              <a:lumOff val="80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2813"/>
            <a:r>
              <a:rPr lang="en-US" sz="1200" b="1" dirty="0" smtClean="0">
                <a:solidFill>
                  <a:schemeClr val="tx1"/>
                </a:solidFill>
                <a:latin typeface="Arial" charset="0"/>
              </a:rPr>
              <a:t>Education Center</a:t>
            </a:r>
          </a:p>
        </p:txBody>
      </p:sp>
      <p:sp>
        <p:nvSpPr>
          <p:cNvPr id="24" name="Oval 23"/>
          <p:cNvSpPr/>
          <p:nvPr/>
        </p:nvSpPr>
        <p:spPr bwMode="auto">
          <a:xfrm>
            <a:off x="381000" y="22098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A</a:t>
            </a:r>
          </a:p>
        </p:txBody>
      </p:sp>
      <p:sp>
        <p:nvSpPr>
          <p:cNvPr id="25" name="Oval 24"/>
          <p:cNvSpPr/>
          <p:nvPr/>
        </p:nvSpPr>
        <p:spPr bwMode="auto">
          <a:xfrm>
            <a:off x="381000" y="27432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B</a:t>
            </a:r>
          </a:p>
        </p:txBody>
      </p:sp>
      <p:sp>
        <p:nvSpPr>
          <p:cNvPr id="26" name="Oval 25"/>
          <p:cNvSpPr/>
          <p:nvPr/>
        </p:nvSpPr>
        <p:spPr bwMode="auto">
          <a:xfrm>
            <a:off x="381000" y="32004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C</a:t>
            </a:r>
          </a:p>
        </p:txBody>
      </p:sp>
      <p:sp>
        <p:nvSpPr>
          <p:cNvPr id="27" name="Oval 26"/>
          <p:cNvSpPr/>
          <p:nvPr/>
        </p:nvSpPr>
        <p:spPr bwMode="auto">
          <a:xfrm>
            <a:off x="381000" y="36576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D</a:t>
            </a:r>
          </a:p>
        </p:txBody>
      </p:sp>
      <p:sp>
        <p:nvSpPr>
          <p:cNvPr id="39" name="Content Placeholder 2"/>
          <p:cNvSpPr txBox="1">
            <a:spLocks/>
          </p:cNvSpPr>
          <p:nvPr/>
        </p:nvSpPr>
        <p:spPr>
          <a:xfrm>
            <a:off x="457200" y="5112514"/>
            <a:ext cx="7815942" cy="457200"/>
          </a:xfrm>
          <a:prstGeom prst="rect">
            <a:avLst/>
          </a:prstGeom>
        </p:spPr>
        <p:txBody>
          <a:bodyPr vert="horz" lIns="91440" tIns="45720" rIns="91440" bIns="45720" rtlCol="0">
            <a:normAutofit fontScale="92500" lnSpcReduction="20000"/>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6"/>
              <a:tabLst/>
              <a:defRPr/>
            </a:pPr>
            <a:r>
              <a:rPr lang="en-US" sz="1600" b="1" dirty="0" smtClean="0"/>
              <a:t>The Advisory Services initiative was designed to increase and retain plan and participant enrollments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Action Button: Custom 39">
            <a:hlinkClick r:id="" action="ppaction://macro?name=Wrong" highlightClick="1"/>
          </p:cNvPr>
          <p:cNvSpPr/>
          <p:nvPr/>
        </p:nvSpPr>
        <p:spPr bwMode="auto">
          <a:xfrm>
            <a:off x="3461658" y="5785614"/>
            <a:ext cx="722676" cy="323086"/>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True</a:t>
            </a:r>
          </a:p>
        </p:txBody>
      </p:sp>
      <p:sp>
        <p:nvSpPr>
          <p:cNvPr id="41" name="Action Button: Custom 40">
            <a:hlinkClick r:id="" action="ppaction://macro?name=RightLast" highlightClick="1"/>
          </p:cNvPr>
          <p:cNvSpPr/>
          <p:nvPr/>
        </p:nvSpPr>
        <p:spPr bwMode="auto">
          <a:xfrm>
            <a:off x="4495801" y="5775924"/>
            <a:ext cx="685806" cy="332330"/>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False</a:t>
            </a:r>
          </a:p>
        </p:txBody>
      </p:sp>
      <p:sp>
        <p:nvSpPr>
          <p:cNvPr id="42" name="Content Placeholder 2"/>
          <p:cNvSpPr txBox="1">
            <a:spLocks/>
          </p:cNvSpPr>
          <p:nvPr/>
        </p:nvSpPr>
        <p:spPr>
          <a:xfrm>
            <a:off x="685800" y="4356100"/>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Correct component and completion phrase</a:t>
            </a:r>
            <a:r>
              <a:rPr lang="en-US" sz="1600" b="1" i="1" dirty="0" smtClean="0"/>
              <a:t> match by letter.</a:t>
            </a:r>
            <a:endParaRPr kumimoji="0" lang="en-US" sz="1600" b="1" i="1"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
        <p:nvSpPr>
          <p:cNvPr id="32" name="Action Button: Custom 31">
            <a:hlinkClick r:id="" action="ppaction://macro?name=Right" highlightClick="1"/>
          </p:cNvPr>
          <p:cNvSpPr/>
          <p:nvPr/>
        </p:nvSpPr>
        <p:spPr bwMode="auto">
          <a:xfrm>
            <a:off x="4572000" y="2209800"/>
            <a:ext cx="4346398" cy="408985"/>
          </a:xfrm>
          <a:prstGeom prst="actionButtonBlank">
            <a:avLst/>
          </a:prstGeom>
          <a:no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912813"/>
            <a:r>
              <a:rPr lang="en-US" sz="1200" b="1" dirty="0" smtClean="0">
                <a:solidFill>
                  <a:schemeClr val="tx1"/>
                </a:solidFill>
                <a:latin typeface="Arial" charset="0"/>
              </a:rPr>
              <a:t>Generates consultative discussions.</a:t>
            </a:r>
          </a:p>
        </p:txBody>
      </p:sp>
      <p:sp>
        <p:nvSpPr>
          <p:cNvPr id="33" name="Action Button: Custom 32">
            <a:hlinkClick r:id="" action="ppaction://macro?name=Right" highlightClick="1"/>
          </p:cNvPr>
          <p:cNvSpPr/>
          <p:nvPr/>
        </p:nvSpPr>
        <p:spPr bwMode="auto">
          <a:xfrm>
            <a:off x="4568808" y="2705753"/>
            <a:ext cx="4349137" cy="408985"/>
          </a:xfrm>
          <a:prstGeom prst="actionButtonBlank">
            <a:avLst/>
          </a:prstGeom>
          <a:no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912813"/>
            <a:r>
              <a:rPr lang="en-US" sz="1200" b="1" dirty="0" smtClean="0">
                <a:solidFill>
                  <a:schemeClr val="tx1"/>
                </a:solidFill>
                <a:latin typeface="Arial" charset="0"/>
              </a:rPr>
              <a:t>Provides opportunities for participant touch points.</a:t>
            </a:r>
          </a:p>
        </p:txBody>
      </p:sp>
      <p:sp>
        <p:nvSpPr>
          <p:cNvPr id="35" name="Action Button: Custom 34">
            <a:hlinkClick r:id="" action="ppaction://macro?name=Right" highlightClick="1"/>
          </p:cNvPr>
          <p:cNvSpPr/>
          <p:nvPr/>
        </p:nvSpPr>
        <p:spPr bwMode="auto">
          <a:xfrm>
            <a:off x="4569002" y="3201706"/>
            <a:ext cx="4346398" cy="438208"/>
          </a:xfrm>
          <a:prstGeom prst="actionButtonBlank">
            <a:avLst/>
          </a:prstGeom>
          <a:no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defTabSz="912813"/>
            <a:r>
              <a:rPr lang="en-US" sz="1200" b="1" dirty="0" smtClean="0">
                <a:solidFill>
                  <a:schemeClr val="tx1"/>
                </a:solidFill>
                <a:latin typeface="Arial" charset="0"/>
              </a:rPr>
              <a:t>Increases the likelihood that participants will sign up for Managed Accounts</a:t>
            </a:r>
          </a:p>
        </p:txBody>
      </p:sp>
      <p:sp>
        <p:nvSpPr>
          <p:cNvPr id="44" name="Action Button: Custom 43">
            <a:hlinkClick r:id="" action="ppaction://macro?name=Right" highlightClick="1"/>
          </p:cNvPr>
          <p:cNvSpPr/>
          <p:nvPr/>
        </p:nvSpPr>
        <p:spPr bwMode="auto">
          <a:xfrm>
            <a:off x="4568808" y="3726882"/>
            <a:ext cx="4349137" cy="408985"/>
          </a:xfrm>
          <a:prstGeom prst="actionButtonBlank">
            <a:avLst/>
          </a:prstGeom>
          <a:no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912813"/>
            <a:r>
              <a:rPr lang="en-US" sz="1200" b="1" dirty="0" smtClean="0">
                <a:solidFill>
                  <a:schemeClr val="tx1"/>
                </a:solidFill>
                <a:latin typeface="Arial" charset="0"/>
              </a:rPr>
              <a:t>Offer participants access to Series 65 licensed AAG Advisor Representatives</a:t>
            </a:r>
          </a:p>
        </p:txBody>
      </p:sp>
      <p:sp>
        <p:nvSpPr>
          <p:cNvPr id="45" name="Oval 44"/>
          <p:cNvSpPr/>
          <p:nvPr/>
        </p:nvSpPr>
        <p:spPr bwMode="auto">
          <a:xfrm>
            <a:off x="4191000" y="224972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A</a:t>
            </a:r>
          </a:p>
        </p:txBody>
      </p:sp>
      <p:sp>
        <p:nvSpPr>
          <p:cNvPr id="46" name="Oval 45"/>
          <p:cNvSpPr/>
          <p:nvPr/>
        </p:nvSpPr>
        <p:spPr bwMode="auto">
          <a:xfrm>
            <a:off x="4191000" y="27432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B</a:t>
            </a:r>
          </a:p>
        </p:txBody>
      </p:sp>
      <p:sp>
        <p:nvSpPr>
          <p:cNvPr id="47" name="Oval 46"/>
          <p:cNvSpPr/>
          <p:nvPr/>
        </p:nvSpPr>
        <p:spPr bwMode="auto">
          <a:xfrm>
            <a:off x="4191000" y="324032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C</a:t>
            </a:r>
          </a:p>
        </p:txBody>
      </p:sp>
      <p:sp>
        <p:nvSpPr>
          <p:cNvPr id="48" name="Oval 47"/>
          <p:cNvSpPr/>
          <p:nvPr/>
        </p:nvSpPr>
        <p:spPr bwMode="auto">
          <a:xfrm>
            <a:off x="4191000" y="369752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charset="0"/>
              </a:rPr>
              <a:t>D</a:t>
            </a:r>
          </a:p>
        </p:txBody>
      </p:sp>
      <p:sp>
        <p:nvSpPr>
          <p:cNvPr id="37" name="Content Placeholder 2"/>
          <p:cNvSpPr txBox="1">
            <a:spLocks/>
          </p:cNvSpPr>
          <p:nvPr/>
        </p:nvSpPr>
        <p:spPr>
          <a:xfrm>
            <a:off x="685800" y="6248400"/>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Answer</a:t>
            </a:r>
            <a:r>
              <a:rPr kumimoji="0" lang="en-US" sz="1600" b="1" i="1" u="none" strike="noStrike" kern="1200" cap="none" spc="0" normalizeH="0" noProof="0" dirty="0" smtClean="0">
                <a:ln>
                  <a:noFill/>
                </a:ln>
                <a:solidFill>
                  <a:schemeClr val="tx1"/>
                </a:solidFill>
                <a:effectLst/>
                <a:uLnTx/>
                <a:uFillTx/>
                <a:latin typeface="+mn-lt"/>
                <a:ea typeface="+mn-ea"/>
                <a:cs typeface="+mn-cs"/>
              </a:rPr>
              <a:t> </a:t>
            </a:r>
            <a:r>
              <a:rPr lang="en-US" sz="1600" b="1" i="1" dirty="0" smtClean="0"/>
              <a:t>to true/false is </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in shaded</a:t>
            </a:r>
            <a:r>
              <a:rPr kumimoji="0" lang="en-US" sz="1600" b="1" i="1" u="none" strike="noStrike" kern="1200" cap="none" spc="0" normalizeH="0" noProof="0" dirty="0" smtClean="0">
                <a:ln>
                  <a:noFill/>
                </a:ln>
                <a:solidFill>
                  <a:schemeClr val="tx1"/>
                </a:solidFill>
                <a:effectLst/>
                <a:uLnTx/>
                <a:uFillTx/>
                <a:latin typeface="+mn-lt"/>
                <a:ea typeface="+mn-ea"/>
                <a:cs typeface="+mn-cs"/>
              </a:rPr>
              <a:t> boxes.</a:t>
            </a:r>
            <a:endParaRPr kumimoji="0" lang="en-US" sz="1600" b="1" i="1"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838200"/>
            <a:ext cx="8229600" cy="1143000"/>
          </a:xfrm>
        </p:spPr>
        <p:txBody>
          <a:bodyPr>
            <a:normAutofit/>
          </a:bodyPr>
          <a:lstStyle/>
          <a:p>
            <a:r>
              <a:rPr lang="en-US" sz="4000" dirty="0" smtClean="0">
                <a:latin typeface="Arial" pitchFamily="34" charset="0"/>
                <a:cs typeface="Arial" pitchFamily="34" charset="0"/>
              </a:rPr>
              <a:t>Assessments 7</a:t>
            </a:r>
            <a:r>
              <a:rPr lang="en-US" sz="4000" baseline="0" dirty="0" smtClean="0">
                <a:latin typeface="Arial" pitchFamily="34" charset="0"/>
                <a:cs typeface="Arial" pitchFamily="34" charset="0"/>
              </a:rPr>
              <a:t> and 8</a:t>
            </a:r>
            <a:endParaRPr lang="en-US" sz="4000" dirty="0">
              <a:latin typeface="Arial" pitchFamily="34" charset="0"/>
              <a:cs typeface="Arial" pitchFamily="34" charset="0"/>
            </a:endParaRPr>
          </a:p>
        </p:txBody>
      </p:sp>
      <p:sp>
        <p:nvSpPr>
          <p:cNvPr id="39" name="Content Placeholder 2"/>
          <p:cNvSpPr txBox="1">
            <a:spLocks/>
          </p:cNvSpPr>
          <p:nvPr/>
        </p:nvSpPr>
        <p:spPr>
          <a:xfrm>
            <a:off x="413658" y="4361109"/>
            <a:ext cx="7815942" cy="689352"/>
          </a:xfrm>
          <a:prstGeom prst="rect">
            <a:avLst/>
          </a:prstGeom>
        </p:spPr>
        <p:txBody>
          <a:bodyPr vert="horz" lIns="91440" tIns="45720" rIns="91440" bIns="45720" rtlCol="0">
            <a:noAutofit/>
          </a:bodyPr>
          <a:lstStyle/>
          <a:p>
            <a:pPr marL="457200" indent="-457200">
              <a:spcBef>
                <a:spcPct val="20000"/>
              </a:spcBef>
              <a:buFont typeface="+mj-lt"/>
              <a:buAutoNum type="arabicPeriod" startAt="8"/>
              <a:defRPr/>
            </a:pPr>
            <a:r>
              <a:rPr kumimoji="0" lang="en-US" sz="1400" b="1" i="0" u="none" strike="noStrike" kern="1200" cap="none" spc="0" normalizeH="0" baseline="0" noProof="0" dirty="0" smtClean="0">
                <a:ln>
                  <a:noFill/>
                </a:ln>
                <a:solidFill>
                  <a:schemeClr val="tx1"/>
                </a:solidFill>
                <a:effectLst/>
                <a:uLnTx/>
                <a:uFillTx/>
                <a:latin typeface="Arial" pitchFamily="34" charset="0"/>
                <a:cs typeface="Arial" pitchFamily="34" charset="0"/>
              </a:rPr>
              <a:t>The Re-Engineered Managed Account Opt-Out</a:t>
            </a:r>
            <a:r>
              <a:rPr kumimoji="0" lang="en-US" sz="1400" b="1" i="0" u="none" strike="noStrike" kern="1200" cap="none" spc="0" normalizeH="0" noProof="0" dirty="0" smtClean="0">
                <a:ln>
                  <a:noFill/>
                </a:ln>
                <a:solidFill>
                  <a:schemeClr val="tx1"/>
                </a:solidFill>
                <a:effectLst/>
                <a:uLnTx/>
                <a:uFillTx/>
                <a:latin typeface="Arial" pitchFamily="34" charset="0"/>
                <a:cs typeface="Arial" pitchFamily="34" charset="0"/>
              </a:rPr>
              <a:t> Enrollment Process </a:t>
            </a:r>
            <a:r>
              <a:rPr lang="en-US" sz="1400" b="1" dirty="0" smtClean="0">
                <a:latin typeface="Arial" pitchFamily="34" charset="0"/>
                <a:cs typeface="Arial" pitchFamily="34" charset="0"/>
              </a:rPr>
              <a:t>is directly integrated with the overall plan conversion process to shorten the implementation timeline and provide a preview of advice being offered through the managed accounts process.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8"/>
              <a:tabLst/>
              <a:defRPr/>
            </a:pPr>
            <a:endParaRPr kumimoji="0" lang="en-US" sz="1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40" name="Action Button: Custom 39">
            <a:hlinkClick r:id="" action="ppaction://macro?name=Wrong" highlightClick="1"/>
          </p:cNvPr>
          <p:cNvSpPr/>
          <p:nvPr/>
        </p:nvSpPr>
        <p:spPr bwMode="auto">
          <a:xfrm>
            <a:off x="3461658" y="5334000"/>
            <a:ext cx="722676" cy="323086"/>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41" name="Action Button: Custom 40">
            <a:hlinkClick r:id="" action="ppaction://macro?name=RightLast" highlightClick="1"/>
          </p:cNvPr>
          <p:cNvSpPr/>
          <p:nvPr/>
        </p:nvSpPr>
        <p:spPr bwMode="auto">
          <a:xfrm>
            <a:off x="4495801" y="5324310"/>
            <a:ext cx="685806" cy="332330"/>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
        <p:nvSpPr>
          <p:cNvPr id="42" name="Content Placeholder 2"/>
          <p:cNvSpPr txBox="1">
            <a:spLocks/>
          </p:cNvSpPr>
          <p:nvPr/>
        </p:nvSpPr>
        <p:spPr>
          <a:xfrm>
            <a:off x="533400" y="6172200"/>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Arial" pitchFamily="34" charset="0"/>
                <a:cs typeface="Arial" pitchFamily="34" charset="0"/>
              </a:rPr>
              <a:t>Answers are in shaded</a:t>
            </a:r>
            <a:r>
              <a:rPr kumimoji="0" lang="en-US" sz="1600" b="1" i="1" u="none" strike="noStrike" kern="1200" cap="none" spc="0" normalizeH="0" noProof="0" dirty="0" smtClean="0">
                <a:ln>
                  <a:noFill/>
                </a:ln>
                <a:solidFill>
                  <a:schemeClr val="tx1"/>
                </a:solidFill>
                <a:effectLst/>
                <a:uLnTx/>
                <a:uFillTx/>
                <a:latin typeface="Arial" pitchFamily="34" charset="0"/>
                <a:cs typeface="Arial" pitchFamily="34" charset="0"/>
              </a:rPr>
              <a:t> boxes.</a:t>
            </a:r>
            <a:endParaRPr kumimoji="0" lang="en-US" sz="1600" b="1" i="1"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48" name="Content Placeholder 2"/>
          <p:cNvSpPr txBox="1">
            <a:spLocks/>
          </p:cNvSpPr>
          <p:nvPr/>
        </p:nvSpPr>
        <p:spPr>
          <a:xfrm>
            <a:off x="457200" y="2514600"/>
            <a:ext cx="7815942" cy="533400"/>
          </a:xfrm>
          <a:prstGeom prst="rect">
            <a:avLst/>
          </a:prstGeom>
          <a:solidFill>
            <a:schemeClr val="bg1"/>
          </a:solidFill>
        </p:spPr>
        <p:txBody>
          <a:bodyPr vert="horz" lIns="91440" tIns="45720" rIns="91440" bIns="45720" rtlCol="0">
            <a:normAutofit fontScale="85000" lnSpcReduction="10000"/>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7"/>
              <a:tabLst/>
              <a:defRPr/>
            </a:pP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Plan participants can choose “opt-in” managed accounts as the method to auto-</a:t>
            </a:r>
            <a:r>
              <a:rPr lang="en-US" sz="1600" b="1" dirty="0" smtClean="0">
                <a:latin typeface="Arial" pitchFamily="34" charset="0"/>
                <a:cs typeface="Arial" pitchFamily="34" charset="0"/>
              </a:rPr>
              <a:t>enroll all employees into managed accounts as part of the plan’s implementation.</a:t>
            </a:r>
            <a:endPar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49" name="Action Button: Custom 48">
            <a:hlinkClick r:id="" action="ppaction://macro?name=Wrong" highlightClick="1"/>
          </p:cNvPr>
          <p:cNvSpPr/>
          <p:nvPr/>
        </p:nvSpPr>
        <p:spPr bwMode="auto">
          <a:xfrm>
            <a:off x="3505200" y="3200400"/>
            <a:ext cx="722676" cy="323086"/>
          </a:xfrm>
          <a:prstGeom prst="actionButtonBlank">
            <a:avLst/>
          </a:prstGeom>
          <a:solidFill>
            <a:schemeClr val="bg1"/>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50" name="Action Button: Custom 49">
            <a:hlinkClick r:id="" action="ppaction://macro?name=RightLast" highlightClick="1"/>
          </p:cNvPr>
          <p:cNvSpPr/>
          <p:nvPr/>
        </p:nvSpPr>
        <p:spPr bwMode="auto">
          <a:xfrm>
            <a:off x="4539343" y="3190710"/>
            <a:ext cx="685806" cy="332330"/>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838200"/>
            <a:ext cx="8229600" cy="1143000"/>
          </a:xfrm>
        </p:spPr>
        <p:txBody>
          <a:bodyPr>
            <a:normAutofit/>
          </a:bodyPr>
          <a:lstStyle/>
          <a:p>
            <a:r>
              <a:rPr lang="en-US" sz="4000" dirty="0" smtClean="0">
                <a:latin typeface="Arial" pitchFamily="34" charset="0"/>
                <a:cs typeface="Arial" pitchFamily="34" charset="0"/>
              </a:rPr>
              <a:t>Assessments 9</a:t>
            </a:r>
            <a:r>
              <a:rPr lang="en-US" sz="4000" baseline="0" dirty="0" smtClean="0">
                <a:latin typeface="Arial" pitchFamily="34" charset="0"/>
                <a:cs typeface="Arial" pitchFamily="34" charset="0"/>
              </a:rPr>
              <a:t> and 10</a:t>
            </a:r>
            <a:endParaRPr lang="en-US" sz="4000" dirty="0">
              <a:latin typeface="Arial" pitchFamily="34" charset="0"/>
              <a:cs typeface="Arial" pitchFamily="34" charset="0"/>
            </a:endParaRPr>
          </a:p>
        </p:txBody>
      </p:sp>
      <p:sp>
        <p:nvSpPr>
          <p:cNvPr id="9" name="Action Button: Custom 8">
            <a:hlinkClick r:id="" action="ppaction://macro?name=Right" highlightClick="1"/>
          </p:cNvPr>
          <p:cNvSpPr/>
          <p:nvPr/>
        </p:nvSpPr>
        <p:spPr bwMode="auto">
          <a:xfrm>
            <a:off x="762000" y="2957354"/>
            <a:ext cx="7772400" cy="357346"/>
          </a:xfrm>
          <a:prstGeom prst="actionButtonBlank">
            <a:avLst/>
          </a:prstGeom>
          <a:solidFill>
            <a:schemeClr val="bg1"/>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912813"/>
            <a:r>
              <a:rPr lang="en-US" sz="1200" b="1" dirty="0" smtClean="0">
                <a:solidFill>
                  <a:schemeClr val="tx1"/>
                </a:solidFill>
                <a:latin typeface="Arial" pitchFamily="34" charset="0"/>
                <a:cs typeface="Arial" pitchFamily="34" charset="0"/>
              </a:rPr>
              <a:t>Designed to decrease the retention rate of participants enrolled in managed accounts.</a:t>
            </a:r>
          </a:p>
        </p:txBody>
      </p:sp>
      <p:sp>
        <p:nvSpPr>
          <p:cNvPr id="11" name="Action Button: Custom 10">
            <a:hlinkClick r:id="" action="ppaction://macro?name=Right" highlightClick="1"/>
          </p:cNvPr>
          <p:cNvSpPr/>
          <p:nvPr/>
        </p:nvSpPr>
        <p:spPr bwMode="auto">
          <a:xfrm>
            <a:off x="762000" y="2410703"/>
            <a:ext cx="7772400" cy="446797"/>
          </a:xfrm>
          <a:prstGeom prst="actionButtonBlank">
            <a:avLst/>
          </a:prstGeom>
          <a:solidFill>
            <a:schemeClr val="accent3">
              <a:lumMod val="40000"/>
              <a:lumOff val="60000"/>
            </a:schemeClr>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912813"/>
            <a:r>
              <a:rPr lang="en-US" sz="1200" b="1" dirty="0" smtClean="0">
                <a:solidFill>
                  <a:schemeClr val="tx1"/>
                </a:solidFill>
                <a:latin typeface="Arial" pitchFamily="34" charset="0"/>
                <a:cs typeface="Arial" pitchFamily="34" charset="0"/>
              </a:rPr>
              <a:t>Makes the opt-out process more attractive during the sales process with its increased efficiency for the plan sponsor.</a:t>
            </a:r>
          </a:p>
        </p:txBody>
      </p:sp>
      <p:sp>
        <p:nvSpPr>
          <p:cNvPr id="15" name="Action Button: Custom 14">
            <a:hlinkClick r:id="" action="ppaction://macro?name=Right" highlightClick="1"/>
          </p:cNvPr>
          <p:cNvSpPr/>
          <p:nvPr/>
        </p:nvSpPr>
        <p:spPr bwMode="auto">
          <a:xfrm>
            <a:off x="762000" y="3414554"/>
            <a:ext cx="7772400" cy="357346"/>
          </a:xfrm>
          <a:prstGeom prst="actionButtonBlank">
            <a:avLst/>
          </a:prstGeom>
          <a:solidFill>
            <a:schemeClr val="accent3">
              <a:lumMod val="40000"/>
              <a:lumOff val="60000"/>
            </a:schemeClr>
          </a:solidFill>
          <a:ln w="38100">
            <a:solidFill>
              <a:srgbClr val="3E4E20"/>
            </a:solidFill>
            <a:headEnd type="none" w="med" len="med"/>
            <a:tailEnd type="none" w="med" len="med"/>
          </a:ln>
          <a:scene3d>
            <a:camera prst="orthographicFront"/>
            <a:lightRig rig="threePt" dir="t">
              <a:rot lat="0" lon="0" rev="0"/>
            </a:lightRig>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912813"/>
            <a:r>
              <a:rPr lang="en-US" sz="1200" b="1" dirty="0" smtClean="0">
                <a:solidFill>
                  <a:schemeClr val="tx1"/>
                </a:solidFill>
                <a:latin typeface="Arial" pitchFamily="34" charset="0"/>
                <a:cs typeface="Arial" pitchFamily="34" charset="0"/>
              </a:rPr>
              <a:t>Designed to develop more opt-out business to increase participation in Advisory Services.</a:t>
            </a:r>
          </a:p>
        </p:txBody>
      </p:sp>
      <p:sp>
        <p:nvSpPr>
          <p:cNvPr id="30" name="Action Button: Custom 29">
            <a:hlinkClick r:id="" action="ppaction://macro?name=Right" highlightClick="1"/>
          </p:cNvPr>
          <p:cNvSpPr/>
          <p:nvPr/>
        </p:nvSpPr>
        <p:spPr bwMode="auto">
          <a:xfrm>
            <a:off x="762000" y="3891300"/>
            <a:ext cx="7772400" cy="337800"/>
          </a:xfrm>
          <a:prstGeom prst="actionButtonBlank">
            <a:avLst/>
          </a:prstGeom>
          <a:solidFill>
            <a:schemeClr val="bg1"/>
          </a:solidFill>
          <a:ln w="38100">
            <a:solidFill>
              <a:srgbClr val="3E4E20"/>
            </a:solidFill>
            <a:headEnd type="none" w="med" len="med"/>
            <a:tailEnd type="none" w="med" len="med"/>
          </a:ln>
          <a:scene3d>
            <a:camera prst="orthographicFront"/>
            <a:lightRig rig="threePt" dir="t"/>
          </a:scene3d>
          <a:sp3d>
            <a:bevelT w="127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defTabSz="912813"/>
            <a:r>
              <a:rPr lang="en-US" sz="1200" b="1" dirty="0" smtClean="0">
                <a:solidFill>
                  <a:schemeClr val="tx1"/>
                </a:solidFill>
                <a:latin typeface="Arial" pitchFamily="34" charset="0"/>
                <a:cs typeface="Arial" pitchFamily="34" charset="0"/>
              </a:rPr>
              <a:t>Increases the time the plan sponsor is involved in the implementation process.</a:t>
            </a:r>
          </a:p>
        </p:txBody>
      </p:sp>
      <p:sp>
        <p:nvSpPr>
          <p:cNvPr id="17" name="Content Placeholder 2"/>
          <p:cNvSpPr txBox="1">
            <a:spLocks/>
          </p:cNvSpPr>
          <p:nvPr/>
        </p:nvSpPr>
        <p:spPr>
          <a:xfrm>
            <a:off x="457200" y="1752600"/>
            <a:ext cx="8218714" cy="615056"/>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mj-lt"/>
              <a:buAutoNum type="arabicPeriod" startAt="9"/>
              <a:tabLst/>
              <a:defRPr/>
            </a:pPr>
            <a:r>
              <a:rPr lang="en-US" sz="1600" b="1" noProof="0" dirty="0" smtClean="0">
                <a:latin typeface="Arial" pitchFamily="34" charset="0"/>
                <a:cs typeface="Arial" pitchFamily="34" charset="0"/>
              </a:rPr>
              <a:t>Select the two benefits of the Re-Engineered Managed Account Opt-Out Enrollment Process</a:t>
            </a: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endParaRPr kumimoji="0" lang="en-US" sz="16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24" name="Oval 23"/>
          <p:cNvSpPr/>
          <p:nvPr/>
        </p:nvSpPr>
        <p:spPr bwMode="auto">
          <a:xfrm>
            <a:off x="304800" y="24003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A</a:t>
            </a:r>
          </a:p>
        </p:txBody>
      </p:sp>
      <p:sp>
        <p:nvSpPr>
          <p:cNvPr id="25" name="Oval 24"/>
          <p:cNvSpPr/>
          <p:nvPr/>
        </p:nvSpPr>
        <p:spPr bwMode="auto">
          <a:xfrm>
            <a:off x="304800" y="29337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B</a:t>
            </a:r>
          </a:p>
        </p:txBody>
      </p:sp>
      <p:sp>
        <p:nvSpPr>
          <p:cNvPr id="34" name="Oval 33"/>
          <p:cNvSpPr/>
          <p:nvPr/>
        </p:nvSpPr>
        <p:spPr bwMode="auto">
          <a:xfrm>
            <a:off x="304800" y="38481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D</a:t>
            </a:r>
          </a:p>
        </p:txBody>
      </p:sp>
      <p:sp>
        <p:nvSpPr>
          <p:cNvPr id="36" name="Oval 35"/>
          <p:cNvSpPr/>
          <p:nvPr/>
        </p:nvSpPr>
        <p:spPr bwMode="auto">
          <a:xfrm>
            <a:off x="304800" y="3390900"/>
            <a:ext cx="342900" cy="381000"/>
          </a:xfrm>
          <a:prstGeom prst="ellipse">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C</a:t>
            </a:r>
          </a:p>
        </p:txBody>
      </p:sp>
      <p:sp>
        <p:nvSpPr>
          <p:cNvPr id="39" name="Content Placeholder 2"/>
          <p:cNvSpPr txBox="1">
            <a:spLocks/>
          </p:cNvSpPr>
          <p:nvPr/>
        </p:nvSpPr>
        <p:spPr>
          <a:xfrm>
            <a:off x="413658" y="4648200"/>
            <a:ext cx="7815942" cy="1295400"/>
          </a:xfrm>
          <a:prstGeom prst="rect">
            <a:avLst/>
          </a:prstGeom>
        </p:spPr>
        <p:txBody>
          <a:bodyPr vert="horz" lIns="91440" tIns="45720" rIns="91440" bIns="45720" rtlCol="0">
            <a:normAutofit/>
          </a:bodyPr>
          <a:lstStyle/>
          <a:p>
            <a:pPr marL="457200" lvl="0" indent="-457200">
              <a:spcBef>
                <a:spcPct val="20000"/>
              </a:spcBef>
              <a:buFont typeface="+mj-lt"/>
              <a:buAutoNum type="arabicPeriod" startAt="10"/>
              <a:defRPr/>
            </a:pP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The </a:t>
            </a:r>
            <a:r>
              <a:rPr lang="en-US" sz="1600" b="1" dirty="0" smtClean="0">
                <a:latin typeface="Arial" pitchFamily="34" charset="0"/>
                <a:cs typeface="Arial" pitchFamily="34" charset="0"/>
              </a:rPr>
              <a:t>Re-Engineered Managed Account Opt-Out Enrollment Process </a:t>
            </a: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process is currently pending</a:t>
            </a:r>
            <a:r>
              <a:rPr kumimoji="0" lang="en-US" sz="1600" b="1" i="0" u="none" strike="noStrike" kern="1200" cap="none" spc="0" normalizeH="0" noProof="0" dirty="0" smtClean="0">
                <a:ln>
                  <a:noFill/>
                </a:ln>
                <a:solidFill>
                  <a:schemeClr val="tx1"/>
                </a:solidFill>
                <a:effectLst/>
                <a:uLnTx/>
                <a:uFillTx/>
                <a:latin typeface="Arial" pitchFamily="34" charset="0"/>
                <a:cs typeface="Arial" pitchFamily="34" charset="0"/>
              </a:rPr>
              <a:t> SEC approval.</a:t>
            </a:r>
            <a:endPar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40" name="Action Button: Custom 39">
            <a:hlinkClick r:id="" action="ppaction://macro?name=Wrong" highlightClick="1"/>
          </p:cNvPr>
          <p:cNvSpPr/>
          <p:nvPr/>
        </p:nvSpPr>
        <p:spPr bwMode="auto">
          <a:xfrm>
            <a:off x="3461658" y="5384800"/>
            <a:ext cx="722676" cy="323086"/>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41" name="Action Button: Custom 40">
            <a:hlinkClick r:id="" action="ppaction://macro?name=RightLast" highlightClick="1"/>
          </p:cNvPr>
          <p:cNvSpPr/>
          <p:nvPr/>
        </p:nvSpPr>
        <p:spPr bwMode="auto">
          <a:xfrm>
            <a:off x="4495801" y="5375110"/>
            <a:ext cx="685806" cy="332330"/>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
        <p:nvSpPr>
          <p:cNvPr id="42" name="Content Placeholder 2"/>
          <p:cNvSpPr txBox="1">
            <a:spLocks/>
          </p:cNvSpPr>
          <p:nvPr/>
        </p:nvSpPr>
        <p:spPr>
          <a:xfrm>
            <a:off x="520700" y="5981700"/>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Arial" pitchFamily="34" charset="0"/>
                <a:cs typeface="Arial" pitchFamily="34" charset="0"/>
              </a:rPr>
              <a:t>Answers are in shaded</a:t>
            </a:r>
            <a:r>
              <a:rPr kumimoji="0" lang="en-US" sz="1600" b="1" i="1" u="none" strike="noStrike" kern="1200" cap="none" spc="0" normalizeH="0" noProof="0" dirty="0" smtClean="0">
                <a:ln>
                  <a:noFill/>
                </a:ln>
                <a:solidFill>
                  <a:schemeClr val="tx1"/>
                </a:solidFill>
                <a:effectLst/>
                <a:uLnTx/>
                <a:uFillTx/>
                <a:latin typeface="Arial" pitchFamily="34" charset="0"/>
                <a:cs typeface="Arial" pitchFamily="34" charset="0"/>
              </a:rPr>
              <a:t> boxes.</a:t>
            </a:r>
            <a:endParaRPr kumimoji="0" lang="en-US" sz="1600" b="1" i="1"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9200"/>
            <a:ext cx="7715250" cy="2215991"/>
          </a:xfrm>
          <a:prstGeom prst="rect">
            <a:avLst/>
          </a:prstGeom>
          <a:noFill/>
        </p:spPr>
        <p:txBody>
          <a:bodyPr wrap="square" rtlCol="0">
            <a:spAutoFit/>
          </a:bodyPr>
          <a:lstStyle/>
          <a:p>
            <a:r>
              <a:rPr lang="en-US" dirty="0" smtClean="0">
                <a:cs typeface="Arial" pitchFamily="34" charset="0"/>
              </a:rPr>
              <a:t>The purpose of this course is to give an overview of the Advised Assets Group (AAG) Advisory Services Retirement Readiness Products and Services Enhancements and the Re-Engineered Managed Account Opt-Out Enrollment Process and explain why it is important to plan sponsors, participants, and your team.</a:t>
            </a:r>
          </a:p>
          <a:p>
            <a:endParaRPr lang="en-US" sz="2400" dirty="0" smtClean="0"/>
          </a:p>
          <a:p>
            <a:endParaRPr lang="en-US" sz="2400" dirty="0"/>
          </a:p>
        </p:txBody>
      </p:sp>
      <p:sp>
        <p:nvSpPr>
          <p:cNvPr id="6" name="Title 8"/>
          <p:cNvSpPr>
            <a:spLocks noGrp="1"/>
          </p:cNvSpPr>
          <p:nvPr>
            <p:ph type="title"/>
          </p:nvPr>
        </p:nvSpPr>
        <p:spPr>
          <a:xfrm>
            <a:off x="381000" y="334962"/>
            <a:ext cx="8229600" cy="731838"/>
          </a:xfrm>
        </p:spPr>
        <p:txBody>
          <a:bodyPr>
            <a:normAutofit/>
          </a:bodyPr>
          <a:lstStyle/>
          <a:p>
            <a:pPr algn="l"/>
            <a:r>
              <a:rPr lang="en-US" sz="2900" b="1" dirty="0" smtClean="0">
                <a:solidFill>
                  <a:srgbClr val="155B00"/>
                </a:solidFill>
                <a:latin typeface="Arial" pitchFamily="34" charset="0"/>
                <a:cs typeface="Arial" pitchFamily="34" charset="0"/>
              </a:rPr>
              <a:t>Purpose</a:t>
            </a:r>
            <a:endParaRPr lang="en-US" sz="2900" b="1" dirty="0">
              <a:solidFill>
                <a:srgbClr val="155B00"/>
              </a:solidFill>
              <a:latin typeface="Arial" pitchFamily="34" charset="0"/>
              <a:cs typeface="Arial" pitchFamily="34" charset="0"/>
            </a:endParaRPr>
          </a:p>
        </p:txBody>
      </p:sp>
      <p:pic>
        <p:nvPicPr>
          <p:cNvPr id="10" name="Picture 9" descr="Purpose.png"/>
          <p:cNvPicPr>
            <a:picLocks noChangeAspect="1"/>
          </p:cNvPicPr>
          <p:nvPr/>
        </p:nvPicPr>
        <p:blipFill>
          <a:blip r:embed="rId3" cstate="print"/>
          <a:stretch>
            <a:fillRect/>
          </a:stretch>
        </p:blipFill>
        <p:spPr>
          <a:xfrm>
            <a:off x="5791200" y="3657600"/>
            <a:ext cx="3008376" cy="30083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1" y="1216152"/>
            <a:ext cx="8229600" cy="4924425"/>
          </a:xfrm>
          <a:prstGeom prst="rect">
            <a:avLst/>
          </a:prstGeom>
          <a:noFill/>
        </p:spPr>
        <p:txBody>
          <a:bodyPr wrap="square" rtlCol="0">
            <a:spAutoFit/>
          </a:bodyPr>
          <a:lstStyle/>
          <a:p>
            <a:r>
              <a:rPr lang="en-US" dirty="0" smtClean="0"/>
              <a:t>At the end of this course, you should be able to:</a:t>
            </a:r>
          </a:p>
          <a:p>
            <a:pPr lvl="1">
              <a:buFont typeface="Arial" pitchFamily="34" charset="0"/>
              <a:buChar char="•"/>
            </a:pPr>
            <a:endParaRPr lang="en-US" dirty="0" smtClean="0"/>
          </a:p>
          <a:p>
            <a:pPr lvl="1" indent="117475">
              <a:lnSpc>
                <a:spcPts val="2800"/>
              </a:lnSpc>
              <a:buFont typeface="Arial" pitchFamily="34" charset="0"/>
              <a:buChar char="•"/>
            </a:pPr>
            <a:r>
              <a:rPr lang="en-US" dirty="0" smtClean="0"/>
              <a:t>  Define Advisory Services</a:t>
            </a:r>
          </a:p>
          <a:p>
            <a:pPr marL="685800" lvl="1" indent="-273050">
              <a:lnSpc>
                <a:spcPts val="2800"/>
              </a:lnSpc>
              <a:buFont typeface="Arial" pitchFamily="34" charset="0"/>
              <a:buChar char="•"/>
            </a:pPr>
            <a:r>
              <a:rPr lang="en-US" dirty="0" smtClean="0"/>
              <a:t>Explain the </a:t>
            </a:r>
            <a:r>
              <a:rPr lang="en-US" dirty="0" smtClean="0">
                <a:cs typeface="Arial" pitchFamily="34" charset="0"/>
              </a:rPr>
              <a:t>Advisory Services Retirement Readiness Products and Services Enhancements</a:t>
            </a:r>
            <a:endParaRPr lang="en-US" dirty="0" smtClean="0"/>
          </a:p>
          <a:p>
            <a:pPr marL="685800" lvl="1" indent="-273050">
              <a:lnSpc>
                <a:spcPts val="2800"/>
              </a:lnSpc>
              <a:buFont typeface="Arial" pitchFamily="34" charset="0"/>
              <a:buChar char="•"/>
            </a:pPr>
            <a:r>
              <a:rPr lang="en-US" dirty="0" smtClean="0"/>
              <a:t>Describe the strategy, positioning, and value of the </a:t>
            </a:r>
            <a:r>
              <a:rPr lang="en-US" dirty="0" smtClean="0">
                <a:cs typeface="Arial" pitchFamily="34" charset="0"/>
              </a:rPr>
              <a:t>Advisory Services Retirement Readiness Products and Services Enhancements</a:t>
            </a:r>
            <a:r>
              <a:rPr lang="en-US" dirty="0" smtClean="0"/>
              <a:t> components </a:t>
            </a:r>
          </a:p>
          <a:p>
            <a:pPr lvl="1" indent="117475">
              <a:lnSpc>
                <a:spcPts val="2800"/>
              </a:lnSpc>
              <a:buFont typeface="Arial" pitchFamily="34" charset="0"/>
              <a:buChar char="•"/>
            </a:pPr>
            <a:r>
              <a:rPr lang="en-US" dirty="0" smtClean="0"/>
              <a:t>  Explain the roles and responsibilities associated with this initiative</a:t>
            </a:r>
          </a:p>
          <a:p>
            <a:pPr lvl="1" indent="117475">
              <a:lnSpc>
                <a:spcPts val="2800"/>
              </a:lnSpc>
              <a:buFont typeface="Arial" pitchFamily="34" charset="0"/>
              <a:buChar char="•"/>
            </a:pPr>
            <a:r>
              <a:rPr lang="en-US" dirty="0" smtClean="0"/>
              <a:t>  Define the Re-Engineered Managed Account Opt-Out Enrollment Process</a:t>
            </a:r>
          </a:p>
          <a:p>
            <a:pPr marL="685800" lvl="1" indent="-273050">
              <a:lnSpc>
                <a:spcPts val="2800"/>
              </a:lnSpc>
              <a:buFont typeface="Arial" pitchFamily="34" charset="0"/>
              <a:buChar char="•"/>
            </a:pPr>
            <a:r>
              <a:rPr lang="en-US" dirty="0" smtClean="0"/>
              <a:t>Describe the strategy, positioning, and value of the Re-Engineered Managed Account Opt-Out Enrollment Process</a:t>
            </a:r>
          </a:p>
          <a:p>
            <a:pPr lvl="1">
              <a:buFont typeface="Arial" pitchFamily="34" charset="0"/>
              <a:buChar char="•"/>
            </a:pPr>
            <a:endParaRPr lang="en-US" sz="2000" dirty="0" smtClean="0"/>
          </a:p>
          <a:p>
            <a:endParaRPr lang="en-US" sz="2400" dirty="0" smtClean="0"/>
          </a:p>
          <a:p>
            <a:endParaRPr lang="en-US" sz="2400" dirty="0"/>
          </a:p>
        </p:txBody>
      </p:sp>
      <p:sp>
        <p:nvSpPr>
          <p:cNvPr id="6" name="Title 8"/>
          <p:cNvSpPr>
            <a:spLocks noGrp="1"/>
          </p:cNvSpPr>
          <p:nvPr>
            <p:ph type="title"/>
          </p:nvPr>
        </p:nvSpPr>
        <p:spPr>
          <a:xfrm>
            <a:off x="381000" y="334962"/>
            <a:ext cx="8229600" cy="731838"/>
          </a:xfrm>
        </p:spPr>
        <p:txBody>
          <a:bodyPr>
            <a:normAutofit/>
          </a:bodyPr>
          <a:lstStyle/>
          <a:p>
            <a:pPr algn="l"/>
            <a:r>
              <a:rPr lang="en-US" sz="2900" b="1" dirty="0" smtClean="0">
                <a:solidFill>
                  <a:srgbClr val="155B00"/>
                </a:solidFill>
                <a:latin typeface="Arial" pitchFamily="34" charset="0"/>
                <a:cs typeface="Arial" pitchFamily="34" charset="0"/>
              </a:rPr>
              <a:t>Objectives</a:t>
            </a:r>
            <a:endParaRPr lang="en-US" sz="2900" b="1" dirty="0">
              <a:solidFill>
                <a:srgbClr val="155B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57200" y="1216152"/>
            <a:ext cx="8229600" cy="1984248"/>
          </a:xfrm>
        </p:spPr>
        <p:txBody>
          <a:bodyPr>
            <a:normAutofit/>
          </a:bodyPr>
          <a:lstStyle/>
          <a:p>
            <a:pPr marL="0" indent="0">
              <a:buNone/>
            </a:pPr>
            <a:r>
              <a:rPr lang="en-US" sz="2400" b="1" dirty="0" smtClean="0">
                <a:cs typeface="Arial" pitchFamily="34" charset="0"/>
              </a:rPr>
              <a:t>2nd Century AUA to AUM Initiative</a:t>
            </a:r>
          </a:p>
          <a:p>
            <a:pPr marL="0" indent="0" eaLnBrk="1" hangingPunct="1">
              <a:buNone/>
            </a:pPr>
            <a:endParaRPr lang="en-US" sz="1800" b="1" dirty="0" smtClean="0">
              <a:cs typeface="Arial" pitchFamily="34" charset="0"/>
            </a:endParaRPr>
          </a:p>
          <a:p>
            <a:pPr marL="0" indent="0" eaLnBrk="1" hangingPunct="1">
              <a:buNone/>
            </a:pPr>
            <a:r>
              <a:rPr lang="en-US" sz="1800" dirty="0" smtClean="0">
                <a:cs typeface="Arial" pitchFamily="34" charset="0"/>
              </a:rPr>
              <a:t>The primary objectives of this initiative are:</a:t>
            </a:r>
          </a:p>
          <a:p>
            <a:pPr marL="0" indent="0" eaLnBrk="1" hangingPunct="1">
              <a:buNone/>
            </a:pPr>
            <a:endParaRPr lang="en-US" sz="1800" dirty="0" smtClean="0">
              <a:cs typeface="Arial" pitchFamily="34" charset="0"/>
            </a:endParaRPr>
          </a:p>
          <a:p>
            <a:pPr marL="627063" lvl="2" indent="-227013"/>
            <a:r>
              <a:rPr lang="en-US" sz="1800" dirty="0" smtClean="0">
                <a:cs typeface="Arial" pitchFamily="34" charset="0"/>
              </a:rPr>
              <a:t>Attract plan dollars into managed investment products and services</a:t>
            </a:r>
          </a:p>
          <a:p>
            <a:pPr marL="627063" lvl="2" indent="-227013"/>
            <a:endParaRPr lang="en-US" sz="1800" dirty="0" smtClean="0">
              <a:cs typeface="Arial" pitchFamily="34" charset="0"/>
            </a:endParaRPr>
          </a:p>
        </p:txBody>
      </p:sp>
      <p:sp>
        <p:nvSpPr>
          <p:cNvPr id="13" name="Title 8"/>
          <p:cNvSpPr>
            <a:spLocks noGrp="1"/>
          </p:cNvSpPr>
          <p:nvPr>
            <p:ph type="title"/>
          </p:nvPr>
        </p:nvSpPr>
        <p:spPr>
          <a:xfrm>
            <a:off x="381000" y="334962"/>
            <a:ext cx="8229600" cy="731838"/>
          </a:xfrm>
        </p:spPr>
        <p:txBody>
          <a:bodyPr>
            <a:normAutofit/>
          </a:bodyPr>
          <a:lstStyle/>
          <a:p>
            <a:pPr algn="l"/>
            <a:r>
              <a:rPr lang="en-US" sz="2900" b="1" dirty="0" smtClean="0">
                <a:solidFill>
                  <a:srgbClr val="155B00"/>
                </a:solidFill>
                <a:latin typeface="Arial" pitchFamily="34" charset="0"/>
                <a:cs typeface="Arial" pitchFamily="34" charset="0"/>
              </a:rPr>
              <a:t>Overview</a:t>
            </a:r>
            <a:endParaRPr lang="en-US" sz="2900" b="1" dirty="0">
              <a:solidFill>
                <a:srgbClr val="155B00"/>
              </a:solidFill>
              <a:latin typeface="Arial" pitchFamily="34" charset="0"/>
              <a:cs typeface="Arial" pitchFamily="34" charset="0"/>
            </a:endParaRPr>
          </a:p>
        </p:txBody>
      </p:sp>
      <p:sp>
        <p:nvSpPr>
          <p:cNvPr id="18" name="Rectangle 17"/>
          <p:cNvSpPr/>
          <p:nvPr/>
        </p:nvSpPr>
        <p:spPr>
          <a:xfrm>
            <a:off x="457200" y="3124200"/>
            <a:ext cx="5791200" cy="3139321"/>
          </a:xfrm>
          <a:prstGeom prst="rect">
            <a:avLst/>
          </a:prstGeom>
        </p:spPr>
        <p:txBody>
          <a:bodyPr wrap="square">
            <a:spAutoFit/>
          </a:bodyPr>
          <a:lstStyle/>
          <a:p>
            <a:pPr marL="627063" lvl="2" indent="-227013">
              <a:buFont typeface="Arial" pitchFamily="34" charset="0"/>
              <a:buChar char="•"/>
            </a:pPr>
            <a:r>
              <a:rPr lang="en-US" dirty="0" smtClean="0">
                <a:cs typeface="Arial" pitchFamily="34" charset="0"/>
              </a:rPr>
              <a:t>Drive increased utilization rates of:</a:t>
            </a:r>
          </a:p>
          <a:p>
            <a:pPr marL="627063" lvl="2" indent="-227013">
              <a:buFont typeface="Arial" pitchFamily="34" charset="0"/>
              <a:buChar char="•"/>
            </a:pPr>
            <a:endParaRPr lang="en-US" dirty="0" smtClean="0">
              <a:cs typeface="Arial" pitchFamily="34" charset="0"/>
            </a:endParaRPr>
          </a:p>
          <a:p>
            <a:pPr marL="1084263" lvl="5" indent="-227013">
              <a:buFont typeface="Calibri" pitchFamily="34" charset="0"/>
              <a:buChar char="–"/>
            </a:pPr>
            <a:r>
              <a:rPr lang="en-US" dirty="0" smtClean="0">
                <a:cs typeface="Arial" pitchFamily="34" charset="0"/>
              </a:rPr>
              <a:t>Proprietary Investment Funds and Asset Allocation solutions</a:t>
            </a:r>
          </a:p>
          <a:p>
            <a:pPr marL="1084263" lvl="5" indent="-227013">
              <a:buFont typeface="Calibri" pitchFamily="34" charset="0"/>
              <a:buChar char="–"/>
            </a:pPr>
            <a:r>
              <a:rPr lang="en-US" dirty="0" smtClean="0">
                <a:cs typeface="Arial" pitchFamily="34" charset="0"/>
              </a:rPr>
              <a:t>Advisory Services</a:t>
            </a:r>
          </a:p>
          <a:p>
            <a:pPr marL="1084263" lvl="5" indent="-227013">
              <a:buFont typeface="Calibri" pitchFamily="34" charset="0"/>
              <a:buChar char="–"/>
            </a:pPr>
            <a:r>
              <a:rPr lang="en-US" dirty="0" smtClean="0">
                <a:cs typeface="Arial" pitchFamily="34" charset="0"/>
              </a:rPr>
              <a:t>General Account Products</a:t>
            </a:r>
          </a:p>
          <a:p>
            <a:pPr marL="627063" lvl="2" indent="-227013">
              <a:buFont typeface="Arial" pitchFamily="34" charset="0"/>
              <a:buChar char="•"/>
            </a:pPr>
            <a:endParaRPr lang="en-US" dirty="0" smtClean="0">
              <a:cs typeface="Arial" pitchFamily="34" charset="0"/>
            </a:endParaRPr>
          </a:p>
          <a:p>
            <a:pPr marL="627063" lvl="2" indent="-227013">
              <a:buFont typeface="Arial" pitchFamily="34" charset="0"/>
              <a:buChar char="•"/>
            </a:pPr>
            <a:r>
              <a:rPr lang="en-US" dirty="0" smtClean="0">
                <a:cs typeface="Arial" pitchFamily="34" charset="0"/>
              </a:rPr>
              <a:t>Introduce new investment products, services, and/or processes  allowing capture of an increased percentage of in-force and/or new sale AUA into AUM</a:t>
            </a:r>
          </a:p>
        </p:txBody>
      </p:sp>
      <p:pic>
        <p:nvPicPr>
          <p:cNvPr id="19" name="Picture 18" descr="2ndCentury_puzzle.png"/>
          <p:cNvPicPr>
            <a:picLocks noChangeAspect="1"/>
          </p:cNvPicPr>
          <p:nvPr/>
        </p:nvPicPr>
        <p:blipFill>
          <a:blip r:embed="rId3" cstate="print"/>
          <a:stretch>
            <a:fillRect/>
          </a:stretch>
        </p:blipFill>
        <p:spPr>
          <a:xfrm>
            <a:off x="5791200" y="3657600"/>
            <a:ext cx="3009619" cy="30096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457200" y="1143000"/>
            <a:ext cx="8311896" cy="5715000"/>
          </a:xfrm>
        </p:spPr>
        <p:txBody>
          <a:bodyPr>
            <a:noAutofit/>
          </a:bodyPr>
          <a:lstStyle/>
          <a:p>
            <a:pPr marL="0" indent="0">
              <a:lnSpc>
                <a:spcPct val="120000"/>
              </a:lnSpc>
              <a:buNone/>
            </a:pPr>
            <a:r>
              <a:rPr lang="en-US" sz="2400" b="1" dirty="0" smtClean="0">
                <a:cs typeface="Arial" pitchFamily="34" charset="0"/>
              </a:rPr>
              <a:t>What Is Advisory Services?</a:t>
            </a:r>
          </a:p>
          <a:p>
            <a:pPr marL="0" indent="0">
              <a:lnSpc>
                <a:spcPct val="120000"/>
              </a:lnSpc>
              <a:buNone/>
            </a:pPr>
            <a:endParaRPr lang="en-US" sz="1800" b="1" dirty="0" smtClean="0">
              <a:cs typeface="Arial" pitchFamily="34" charset="0"/>
            </a:endParaRPr>
          </a:p>
          <a:p>
            <a:pPr marL="228600" indent="228600">
              <a:lnSpc>
                <a:spcPts val="1900"/>
              </a:lnSpc>
            </a:pPr>
            <a:r>
              <a:rPr lang="en-US" sz="1800" dirty="0" smtClean="0">
                <a:cs typeface="Arial" pitchFamily="34" charset="0"/>
              </a:rPr>
              <a:t>Provides opportunity for plan participants  to receive investment assistance</a:t>
            </a:r>
          </a:p>
          <a:p>
            <a:pPr marL="966788" lvl="1" indent="-222250">
              <a:lnSpc>
                <a:spcPts val="1900"/>
              </a:lnSpc>
            </a:pPr>
            <a:r>
              <a:rPr lang="en-US" sz="1800" dirty="0" smtClean="0">
                <a:solidFill>
                  <a:srgbClr val="292929"/>
                </a:solidFill>
                <a:cs typeface="Arial" pitchFamily="34" charset="0"/>
              </a:rPr>
              <a:t>Accumulation of savings stage</a:t>
            </a:r>
          </a:p>
          <a:p>
            <a:pPr marL="966788" lvl="1" indent="-222250">
              <a:lnSpc>
                <a:spcPts val="1900"/>
              </a:lnSpc>
            </a:pPr>
            <a:r>
              <a:rPr lang="en-US" sz="1800" dirty="0" smtClean="0">
                <a:solidFill>
                  <a:srgbClr val="292929"/>
                </a:solidFill>
                <a:cs typeface="Arial" pitchFamily="34" charset="0"/>
              </a:rPr>
              <a:t>Distributions  after retirement stage (spend down)</a:t>
            </a:r>
          </a:p>
          <a:p>
            <a:pPr marL="966788" lvl="1" indent="-222250">
              <a:lnSpc>
                <a:spcPts val="1900"/>
              </a:lnSpc>
              <a:buNone/>
            </a:pPr>
            <a:endParaRPr lang="en-US" sz="1800" dirty="0" smtClean="0">
              <a:solidFill>
                <a:srgbClr val="292929"/>
              </a:solidFill>
              <a:cs typeface="Arial" pitchFamily="34" charset="0"/>
            </a:endParaRPr>
          </a:p>
          <a:p>
            <a:pPr marL="228600" indent="228600">
              <a:lnSpc>
                <a:spcPts val="1900"/>
              </a:lnSpc>
            </a:pPr>
            <a:r>
              <a:rPr lang="en-US" sz="1800" dirty="0" smtClean="0">
                <a:cs typeface="Arial" pitchFamily="34" charset="0"/>
              </a:rPr>
              <a:t>Provides investment advisory tools and services</a:t>
            </a:r>
          </a:p>
          <a:p>
            <a:pPr marL="966788" lvl="1" indent="-222250">
              <a:lnSpc>
                <a:spcPts val="1900"/>
              </a:lnSpc>
            </a:pPr>
            <a:r>
              <a:rPr lang="en-US" sz="1800" dirty="0" smtClean="0">
                <a:solidFill>
                  <a:srgbClr val="292929"/>
                </a:solidFill>
                <a:cs typeface="Arial" pitchFamily="34" charset="0"/>
              </a:rPr>
              <a:t>Understand how much money is needed during retirement </a:t>
            </a:r>
          </a:p>
          <a:p>
            <a:pPr marL="966788" lvl="1" indent="-222250">
              <a:lnSpc>
                <a:spcPts val="1900"/>
              </a:lnSpc>
            </a:pPr>
            <a:r>
              <a:rPr lang="en-US" sz="1800" dirty="0" smtClean="0">
                <a:solidFill>
                  <a:srgbClr val="292929"/>
                </a:solidFill>
                <a:cs typeface="Arial" pitchFamily="34" charset="0"/>
              </a:rPr>
              <a:t>Design a retirement plan strategy to meet retirement goals</a:t>
            </a:r>
          </a:p>
          <a:p>
            <a:pPr marL="966788" lvl="1" indent="-222250">
              <a:lnSpc>
                <a:spcPts val="1900"/>
              </a:lnSpc>
            </a:pPr>
            <a:r>
              <a:rPr lang="en-US" sz="1800" dirty="0" smtClean="0">
                <a:solidFill>
                  <a:srgbClr val="292929"/>
                </a:solidFill>
                <a:cs typeface="Arial" pitchFamily="34" charset="0"/>
              </a:rPr>
              <a:t>Provide investment advice strategies during retirement</a:t>
            </a:r>
          </a:p>
          <a:p>
            <a:pPr marL="966788" lvl="1" indent="-222250">
              <a:lnSpc>
                <a:spcPts val="1900"/>
              </a:lnSpc>
              <a:buNone/>
            </a:pPr>
            <a:endParaRPr lang="en-US" sz="1800" dirty="0" smtClean="0">
              <a:solidFill>
                <a:srgbClr val="292929"/>
              </a:solidFill>
              <a:cs typeface="Arial" pitchFamily="34" charset="0"/>
            </a:endParaRPr>
          </a:p>
          <a:p>
            <a:pPr marL="457200" indent="-223838">
              <a:lnSpc>
                <a:spcPts val="1900"/>
              </a:lnSpc>
            </a:pPr>
            <a:r>
              <a:rPr lang="en-US" sz="1800" dirty="0" smtClean="0">
                <a:cs typeface="Arial" pitchFamily="34" charset="0"/>
              </a:rPr>
              <a:t>Different levels of help available based on:</a:t>
            </a:r>
          </a:p>
          <a:p>
            <a:pPr marL="971550" lvl="1" indent="-223838">
              <a:lnSpc>
                <a:spcPts val="1900"/>
              </a:lnSpc>
            </a:pPr>
            <a:r>
              <a:rPr lang="en-US" sz="1800" dirty="0" smtClean="0">
                <a:cs typeface="Arial" pitchFamily="34" charset="0"/>
              </a:rPr>
              <a:t>investment goals</a:t>
            </a:r>
          </a:p>
          <a:p>
            <a:pPr marL="971550" lvl="1" indent="-223838">
              <a:lnSpc>
                <a:spcPts val="1900"/>
              </a:lnSpc>
            </a:pPr>
            <a:r>
              <a:rPr lang="en-US" sz="1800" dirty="0" smtClean="0">
                <a:cs typeface="Arial" pitchFamily="34" charset="0"/>
              </a:rPr>
              <a:t>time horizon</a:t>
            </a:r>
          </a:p>
          <a:p>
            <a:pPr marL="971550" lvl="1" indent="-223838">
              <a:lnSpc>
                <a:spcPts val="1900"/>
              </a:lnSpc>
            </a:pPr>
            <a:r>
              <a:rPr lang="en-US" sz="1800" dirty="0" smtClean="0">
                <a:cs typeface="Arial" pitchFamily="34" charset="0"/>
              </a:rPr>
              <a:t>investor profile </a:t>
            </a:r>
          </a:p>
          <a:p>
            <a:pPr marL="971550" lvl="1" indent="-223838">
              <a:lnSpc>
                <a:spcPts val="1900"/>
              </a:lnSpc>
            </a:pPr>
            <a:r>
              <a:rPr lang="en-US" sz="1800" dirty="0" smtClean="0">
                <a:cs typeface="Arial" pitchFamily="34" charset="0"/>
              </a:rPr>
              <a:t>tolerance for risk</a:t>
            </a:r>
          </a:p>
          <a:p>
            <a:pPr marL="457200" indent="-223838">
              <a:lnSpc>
                <a:spcPts val="1900"/>
              </a:lnSpc>
              <a:spcBef>
                <a:spcPts val="1600"/>
              </a:spcBef>
            </a:pPr>
            <a:r>
              <a:rPr lang="en-US" sz="1800" dirty="0" smtClean="0">
                <a:cs typeface="Arial" pitchFamily="34" charset="0"/>
              </a:rPr>
              <a:t>Lets plan participant choose the level of help</a:t>
            </a:r>
          </a:p>
        </p:txBody>
      </p:sp>
      <p:sp>
        <p:nvSpPr>
          <p:cNvPr id="7" name="Title 8"/>
          <p:cNvSpPr txBox="1">
            <a:spLocks/>
          </p:cNvSpPr>
          <p:nvPr/>
        </p:nvSpPr>
        <p:spPr>
          <a:xfrm>
            <a:off x="381000" y="334962"/>
            <a:ext cx="8229600" cy="7318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smtClean="0">
                <a:ln>
                  <a:noFill/>
                </a:ln>
                <a:solidFill>
                  <a:srgbClr val="155B00"/>
                </a:solidFill>
                <a:effectLst/>
                <a:uLnTx/>
                <a:uFillTx/>
                <a:latin typeface="Arial" pitchFamily="34" charset="0"/>
                <a:ea typeface="+mj-ea"/>
                <a:cs typeface="Arial" pitchFamily="34" charset="0"/>
              </a:rPr>
              <a:t>Overview</a:t>
            </a:r>
            <a:endParaRPr kumimoji="0" lang="en-US" sz="2900" b="1" i="0" u="none" strike="noStrike" kern="1200" cap="none" spc="0" normalizeH="0" baseline="0" noProof="0" dirty="0">
              <a:ln>
                <a:noFill/>
              </a:ln>
              <a:solidFill>
                <a:srgbClr val="155B00"/>
              </a:solidFill>
              <a:effectLst/>
              <a:uLnTx/>
              <a:uFillTx/>
              <a:latin typeface="Arial" pitchFamily="34" charset="0"/>
              <a:ea typeface="+mj-ea"/>
              <a:cs typeface="Arial" pitchFamily="34" charset="0"/>
            </a:endParaRPr>
          </a:p>
        </p:txBody>
      </p:sp>
      <p:pic>
        <p:nvPicPr>
          <p:cNvPr id="4" name="Picture 3" descr="question.png"/>
          <p:cNvPicPr>
            <a:picLocks noChangeAspect="1"/>
          </p:cNvPicPr>
          <p:nvPr/>
        </p:nvPicPr>
        <p:blipFill>
          <a:blip r:embed="rId3" cstate="print"/>
          <a:stretch>
            <a:fillRect/>
          </a:stretch>
        </p:blipFill>
        <p:spPr>
          <a:xfrm>
            <a:off x="5826642" y="4427766"/>
            <a:ext cx="3099379" cy="23285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vantages.jpg"/>
          <p:cNvPicPr>
            <a:picLocks noChangeAspect="1"/>
          </p:cNvPicPr>
          <p:nvPr/>
        </p:nvPicPr>
        <p:blipFill>
          <a:blip r:embed="rId3" cstate="print"/>
          <a:stretch>
            <a:fillRect/>
          </a:stretch>
        </p:blipFill>
        <p:spPr>
          <a:xfrm>
            <a:off x="5024758" y="3657600"/>
            <a:ext cx="4119242" cy="3213008"/>
          </a:xfrm>
          <a:prstGeom prst="rect">
            <a:avLst/>
          </a:prstGeom>
        </p:spPr>
      </p:pic>
      <p:sp>
        <p:nvSpPr>
          <p:cNvPr id="6" name="Title 8"/>
          <p:cNvSpPr>
            <a:spLocks noGrp="1"/>
          </p:cNvSpPr>
          <p:nvPr>
            <p:ph type="title"/>
          </p:nvPr>
        </p:nvSpPr>
        <p:spPr>
          <a:xfrm>
            <a:off x="381000" y="334962"/>
            <a:ext cx="8229600" cy="731838"/>
          </a:xfrm>
        </p:spPr>
        <p:txBody>
          <a:bodyPr>
            <a:normAutofit/>
          </a:bodyPr>
          <a:lstStyle/>
          <a:p>
            <a:pPr algn="l"/>
            <a:r>
              <a:rPr lang="en-US" sz="2900" b="1" dirty="0" smtClean="0">
                <a:solidFill>
                  <a:srgbClr val="155B00"/>
                </a:solidFill>
                <a:latin typeface="Arial" pitchFamily="34" charset="0"/>
                <a:cs typeface="Arial" pitchFamily="34" charset="0"/>
              </a:rPr>
              <a:t>Overview</a:t>
            </a:r>
            <a:endParaRPr lang="en-US" sz="2900" b="1" dirty="0">
              <a:solidFill>
                <a:srgbClr val="155B00"/>
              </a:solidFill>
              <a:latin typeface="Arial" pitchFamily="34" charset="0"/>
              <a:cs typeface="Arial" pitchFamily="34" charset="0"/>
            </a:endParaRPr>
          </a:p>
        </p:txBody>
      </p:sp>
      <p:sp>
        <p:nvSpPr>
          <p:cNvPr id="7" name="Rectangle 3"/>
          <p:cNvSpPr txBox="1">
            <a:spLocks noChangeArrowheads="1"/>
          </p:cNvSpPr>
          <p:nvPr/>
        </p:nvSpPr>
        <p:spPr>
          <a:xfrm>
            <a:off x="457200" y="1143000"/>
            <a:ext cx="7912100" cy="3416300"/>
          </a:xfrm>
          <a:prstGeom prst="rect">
            <a:avLst/>
          </a:prstGeom>
        </p:spPr>
        <p:txBody>
          <a:bodyPr vert="horz" lIns="91440" tIns="45720" rIns="91440" bIns="45720" rtlCol="0">
            <a:noAutofit/>
          </a:bodyPr>
          <a:lstStyle/>
          <a:p>
            <a:pPr lvl="0">
              <a:lnSpc>
                <a:spcPct val="120000"/>
              </a:lnSpc>
              <a:spcBef>
                <a:spcPct val="20000"/>
              </a:spcBef>
            </a:pPr>
            <a:r>
              <a:rPr lang="en-US" sz="2400" dirty="0" smtClean="0">
                <a:cs typeface="Arial" pitchFamily="34" charset="0"/>
              </a:rPr>
              <a:t>Advisory Services Retirement Readiness Products and Services Enhancements </a:t>
            </a:r>
            <a:r>
              <a:rPr lang="en-US" sz="2400" b="1" dirty="0" smtClean="0">
                <a:cs typeface="Arial" pitchFamily="34" charset="0"/>
              </a:rPr>
              <a:t>:</a:t>
            </a:r>
          </a:p>
          <a:p>
            <a:pPr marL="457200" lvl="0" indent="-223838">
              <a:lnSpc>
                <a:spcPts val="1900"/>
              </a:lnSpc>
              <a:spcBef>
                <a:spcPct val="20000"/>
              </a:spcBef>
            </a:pPr>
            <a:endParaRPr lang="en-US" dirty="0" smtClean="0">
              <a:cs typeface="Arial" pitchFamily="34" charset="0"/>
            </a:endParaRPr>
          </a:p>
          <a:p>
            <a:pPr marL="457200" lvl="0" indent="-223838">
              <a:lnSpc>
                <a:spcPts val="1600"/>
              </a:lnSpc>
              <a:spcBef>
                <a:spcPct val="20000"/>
              </a:spcBef>
            </a:pPr>
            <a:r>
              <a:rPr lang="en-US" dirty="0" smtClean="0">
                <a:cs typeface="Arial" pitchFamily="34" charset="0"/>
              </a:rPr>
              <a:t>Goals and Objectives</a:t>
            </a:r>
          </a:p>
          <a:p>
            <a:pPr marL="457200" lvl="0" indent="-223838">
              <a:lnSpc>
                <a:spcPts val="1600"/>
              </a:lnSpc>
              <a:spcBef>
                <a:spcPct val="20000"/>
              </a:spcBef>
            </a:pPr>
            <a:endParaRPr lang="en-US" dirty="0" smtClean="0">
              <a:cs typeface="Arial" pitchFamily="34" charset="0"/>
            </a:endParaRPr>
          </a:p>
          <a:p>
            <a:pPr marL="457200" lvl="0" indent="-223838">
              <a:lnSpc>
                <a:spcPts val="1600"/>
              </a:lnSpc>
              <a:spcBef>
                <a:spcPct val="20000"/>
              </a:spcBef>
              <a:buFont typeface="Arial" pitchFamily="34" charset="0"/>
              <a:buChar char="•"/>
            </a:pPr>
            <a:r>
              <a:rPr lang="en-US" dirty="0" smtClean="0">
                <a:cs typeface="Arial" pitchFamily="34" charset="0"/>
              </a:rPr>
              <a:t>Identify the strategy for increased voluntary enrollment into AUM to reach </a:t>
            </a:r>
            <a:br>
              <a:rPr lang="en-US" dirty="0" smtClean="0">
                <a:cs typeface="Arial" pitchFamily="34" charset="0"/>
              </a:rPr>
            </a:br>
            <a:r>
              <a:rPr lang="en-US" dirty="0" smtClean="0">
                <a:cs typeface="Arial" pitchFamily="34" charset="0"/>
              </a:rPr>
              <a:t>5-year AUM revenue goals</a:t>
            </a:r>
          </a:p>
          <a:p>
            <a:pPr marL="457200" lvl="0" indent="-223838">
              <a:lnSpc>
                <a:spcPts val="1600"/>
              </a:lnSpc>
              <a:spcBef>
                <a:spcPct val="20000"/>
              </a:spcBef>
              <a:buFont typeface="Arial" pitchFamily="34" charset="0"/>
              <a:buChar char="•"/>
            </a:pPr>
            <a:endParaRPr lang="en-US" dirty="0" smtClean="0">
              <a:cs typeface="Arial" pitchFamily="34" charset="0"/>
            </a:endParaRPr>
          </a:p>
          <a:p>
            <a:pPr marL="457200" lvl="0" indent="-223838">
              <a:lnSpc>
                <a:spcPts val="1600"/>
              </a:lnSpc>
              <a:spcBef>
                <a:spcPct val="20000"/>
              </a:spcBef>
              <a:buFont typeface="Arial" pitchFamily="34" charset="0"/>
              <a:buChar char="•"/>
            </a:pPr>
            <a:r>
              <a:rPr lang="en-US" dirty="0" smtClean="0">
                <a:cs typeface="Arial" pitchFamily="34" charset="0"/>
              </a:rPr>
              <a:t>Seeks to educate plans, sponsors and participants regarding </a:t>
            </a:r>
            <a:br>
              <a:rPr lang="en-US" dirty="0" smtClean="0">
                <a:cs typeface="Arial" pitchFamily="34" charset="0"/>
              </a:rPr>
            </a:br>
            <a:r>
              <a:rPr lang="en-US" dirty="0" smtClean="0">
                <a:cs typeface="Arial" pitchFamily="34" charset="0"/>
              </a:rPr>
              <a:t>value of Advisory Services</a:t>
            </a:r>
          </a:p>
          <a:p>
            <a:pPr marL="457200" lvl="0" indent="-223838">
              <a:lnSpc>
                <a:spcPts val="1900"/>
              </a:lnSpc>
              <a:spcBef>
                <a:spcPct val="20000"/>
              </a:spcBef>
              <a:buFont typeface="Arial" pitchFamily="34" charset="0"/>
              <a:buChar char="•"/>
            </a:pPr>
            <a:endParaRPr lang="en-US" dirty="0" smtClean="0">
              <a:cs typeface="Arial" pitchFamily="34" charset="0"/>
            </a:endParaRPr>
          </a:p>
        </p:txBody>
      </p:sp>
      <p:sp>
        <p:nvSpPr>
          <p:cNvPr id="8" name="Rectangle 7"/>
          <p:cNvSpPr/>
          <p:nvPr/>
        </p:nvSpPr>
        <p:spPr>
          <a:xfrm>
            <a:off x="457200" y="4318000"/>
            <a:ext cx="5435600" cy="1964127"/>
          </a:xfrm>
          <a:prstGeom prst="rect">
            <a:avLst/>
          </a:prstGeom>
        </p:spPr>
        <p:txBody>
          <a:bodyPr wrap="square">
            <a:spAutoFit/>
          </a:bodyPr>
          <a:lstStyle/>
          <a:p>
            <a:pPr marL="457200" lvl="0" indent="-223838">
              <a:lnSpc>
                <a:spcPts val="1900"/>
              </a:lnSpc>
              <a:spcBef>
                <a:spcPct val="20000"/>
              </a:spcBef>
              <a:buFont typeface="Arial" pitchFamily="34" charset="0"/>
              <a:buChar char="•"/>
            </a:pPr>
            <a:r>
              <a:rPr lang="en-US" dirty="0" smtClean="0"/>
              <a:t>Provides a different retirement readiness analysis:</a:t>
            </a:r>
          </a:p>
          <a:p>
            <a:pPr marL="914400" lvl="1" indent="-223838">
              <a:lnSpc>
                <a:spcPts val="1900"/>
              </a:lnSpc>
              <a:spcBef>
                <a:spcPct val="20000"/>
              </a:spcBef>
              <a:buFont typeface="Calibri" pitchFamily="34" charset="0"/>
              <a:buChar char="–"/>
            </a:pPr>
            <a:r>
              <a:rPr lang="en-US" dirty="0" smtClean="0"/>
              <a:t>Participant initiated to plan sponsor directed</a:t>
            </a:r>
          </a:p>
          <a:p>
            <a:pPr marL="914400" lvl="1" indent="-223838">
              <a:lnSpc>
                <a:spcPts val="1900"/>
              </a:lnSpc>
              <a:spcBef>
                <a:spcPct val="20000"/>
              </a:spcBef>
              <a:buFont typeface="Calibri" pitchFamily="34" charset="0"/>
              <a:buChar char="–"/>
            </a:pPr>
            <a:r>
              <a:rPr lang="en-US" dirty="0" smtClean="0"/>
              <a:t>Saving for an unknown “nest egg” to                 goal planning</a:t>
            </a:r>
          </a:p>
          <a:p>
            <a:pPr marL="914400" lvl="1" indent="-223838">
              <a:lnSpc>
                <a:spcPts val="1900"/>
              </a:lnSpc>
              <a:spcBef>
                <a:spcPct val="20000"/>
              </a:spcBef>
              <a:buFont typeface="Calibri" pitchFamily="34" charset="0"/>
              <a:buChar char="–"/>
            </a:pPr>
            <a:r>
              <a:rPr lang="en-US" dirty="0" smtClean="0"/>
              <a:t>Uncertain retirement income to strategic spend down  strategies and guaranteed income products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914400"/>
            <a:ext cx="8229600" cy="1143000"/>
          </a:xfrm>
        </p:spPr>
        <p:txBody>
          <a:bodyPr>
            <a:normAutofit/>
          </a:bodyPr>
          <a:lstStyle/>
          <a:p>
            <a:r>
              <a:rPr lang="en-US" sz="4000" dirty="0" smtClean="0">
                <a:latin typeface="Arial" pitchFamily="34" charset="0"/>
                <a:cs typeface="Arial" pitchFamily="34" charset="0"/>
              </a:rPr>
              <a:t>Learning Activity #1</a:t>
            </a:r>
            <a:endParaRPr lang="en-US" sz="4000" dirty="0">
              <a:latin typeface="Arial" pitchFamily="34" charset="0"/>
              <a:cs typeface="Arial" pitchFamily="34" charset="0"/>
            </a:endParaRPr>
          </a:p>
        </p:txBody>
      </p:sp>
      <p:sp>
        <p:nvSpPr>
          <p:cNvPr id="4" name="Content Placeholder 2"/>
          <p:cNvSpPr txBox="1">
            <a:spLocks/>
          </p:cNvSpPr>
          <p:nvPr/>
        </p:nvSpPr>
        <p:spPr bwMode="auto">
          <a:xfrm>
            <a:off x="800446" y="1837661"/>
            <a:ext cx="7815942" cy="380980"/>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marL="457200" lvl="0" indent="-457200" defTabSz="912813" eaLnBrk="0" fontAlgn="base" hangingPunct="0">
              <a:spcBef>
                <a:spcPct val="20000"/>
              </a:spcBef>
              <a:spcAft>
                <a:spcPct val="0"/>
              </a:spcAft>
              <a:defRPr/>
            </a:pPr>
            <a:r>
              <a:rPr kumimoji="0" lang="en-US" sz="2400" b="1" i="0" u="none" strike="noStrike" kern="0" cap="none" spc="0" normalizeH="0" baseline="0" noProof="0" dirty="0" smtClean="0">
                <a:ln>
                  <a:noFill/>
                </a:ln>
                <a:solidFill>
                  <a:srgbClr val="292929"/>
                </a:solidFill>
                <a:effectLst/>
                <a:uLnTx/>
                <a:uFillTx/>
                <a:latin typeface="+mn-lt"/>
                <a:ea typeface="+mn-ea"/>
                <a:cs typeface="+mn-cs"/>
              </a:rPr>
              <a:t>Identify the following statements</a:t>
            </a:r>
            <a:r>
              <a:rPr kumimoji="0" lang="en-US" sz="2400" b="1" i="0" u="none" strike="noStrike" kern="0" cap="none" spc="0" normalizeH="0" noProof="0" dirty="0" smtClean="0">
                <a:ln>
                  <a:noFill/>
                </a:ln>
                <a:solidFill>
                  <a:srgbClr val="292929"/>
                </a:solidFill>
                <a:effectLst/>
                <a:uLnTx/>
                <a:uFillTx/>
                <a:latin typeface="+mn-lt"/>
                <a:ea typeface="+mn-ea"/>
                <a:cs typeface="+mn-cs"/>
              </a:rPr>
              <a:t> as either true or </a:t>
            </a:r>
            <a:r>
              <a:rPr kumimoji="0" lang="en-US" sz="2400" b="1" i="0" u="none" strike="noStrike" kern="0" cap="none" spc="0" normalizeH="0" baseline="0" noProof="0" dirty="0" smtClean="0">
                <a:ln>
                  <a:noFill/>
                </a:ln>
                <a:solidFill>
                  <a:srgbClr val="292929"/>
                </a:solidFill>
                <a:effectLst/>
                <a:uLnTx/>
                <a:uFillTx/>
                <a:latin typeface="+mn-lt"/>
                <a:ea typeface="+mn-ea"/>
                <a:cs typeface="+mn-cs"/>
              </a:rPr>
              <a:t>false.</a:t>
            </a:r>
            <a:r>
              <a:rPr kumimoji="0" lang="en-US" sz="2400" b="1" i="0" u="none" strike="noStrike" kern="0" cap="none" spc="0" normalizeH="0" noProof="0" dirty="0" smtClean="0">
                <a:ln>
                  <a:noFill/>
                </a:ln>
                <a:solidFill>
                  <a:srgbClr val="292929"/>
                </a:solidFill>
                <a:effectLst/>
                <a:uLnTx/>
                <a:uFillTx/>
                <a:latin typeface="+mn-lt"/>
                <a:ea typeface="+mn-ea"/>
                <a:cs typeface="+mn-cs"/>
              </a:rPr>
              <a:t> </a:t>
            </a:r>
            <a:endParaRPr kumimoji="0" lang="en-US" sz="2400" b="1" i="0" u="none" strike="noStrike" kern="0" cap="none" spc="0" normalizeH="0" baseline="0" noProof="0" dirty="0" smtClean="0">
              <a:ln>
                <a:noFill/>
              </a:ln>
              <a:solidFill>
                <a:srgbClr val="292929"/>
              </a:solidFill>
              <a:effectLst/>
              <a:uLnTx/>
              <a:uFillTx/>
              <a:latin typeface="+mn-lt"/>
              <a:ea typeface="+mn-ea"/>
              <a:cs typeface="+mn-cs"/>
            </a:endParaRPr>
          </a:p>
        </p:txBody>
      </p:sp>
      <p:sp>
        <p:nvSpPr>
          <p:cNvPr id="24" name="Content Placeholder 2"/>
          <p:cNvSpPr txBox="1">
            <a:spLocks/>
          </p:cNvSpPr>
          <p:nvPr/>
        </p:nvSpPr>
        <p:spPr>
          <a:xfrm>
            <a:off x="365060" y="2466752"/>
            <a:ext cx="7815942" cy="1176696"/>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lang="en-US" sz="1600" b="1" dirty="0" smtClean="0">
                <a:latin typeface="Arial" pitchFamily="34" charset="0"/>
                <a:cs typeface="Arial" pitchFamily="34" charset="0"/>
              </a:rPr>
              <a:t>One of t</a:t>
            </a: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he  2</a:t>
            </a:r>
            <a:r>
              <a:rPr kumimoji="0" lang="en-US" sz="1600" b="1" i="0" u="none" strike="noStrike" kern="1200" cap="none" spc="0" normalizeH="0" baseline="30000" noProof="0" dirty="0" smtClean="0">
                <a:ln>
                  <a:noFill/>
                </a:ln>
                <a:solidFill>
                  <a:schemeClr val="tx1"/>
                </a:solidFill>
                <a:effectLst/>
                <a:uLnTx/>
                <a:uFillTx/>
                <a:latin typeface="Arial" pitchFamily="34" charset="0"/>
                <a:cs typeface="Arial" pitchFamily="34" charset="0"/>
              </a:rPr>
              <a:t>nd</a:t>
            </a:r>
            <a:r>
              <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 Century</a:t>
            </a:r>
            <a:r>
              <a:rPr kumimoji="0" lang="en-US" sz="1600" b="1" i="0" u="none" strike="noStrike" kern="1200" cap="none" spc="0" normalizeH="0" noProof="0" dirty="0" smtClean="0">
                <a:ln>
                  <a:noFill/>
                </a:ln>
                <a:solidFill>
                  <a:schemeClr val="tx1"/>
                </a:solidFill>
                <a:effectLst/>
                <a:uLnTx/>
                <a:uFillTx/>
                <a:latin typeface="Arial" pitchFamily="34" charset="0"/>
                <a:cs typeface="Arial" pitchFamily="34" charset="0"/>
              </a:rPr>
              <a:t> AUA to AUM Initiative’s primary objectives is to drive increased utilization rates of Advisory Services.</a:t>
            </a: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8" name="Action Button: Custom 27">
            <a:hlinkClick r:id="" action="ppaction://macro?name=Wrong" highlightClick="1"/>
          </p:cNvPr>
          <p:cNvSpPr/>
          <p:nvPr/>
        </p:nvSpPr>
        <p:spPr bwMode="auto">
          <a:xfrm>
            <a:off x="3519388" y="4261902"/>
            <a:ext cx="722676" cy="323086"/>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31" name="Action Button: Custom 30">
            <a:hlinkClick r:id="" action="ppaction://macro?name=RightLast" highlightClick="1"/>
          </p:cNvPr>
          <p:cNvSpPr/>
          <p:nvPr/>
        </p:nvSpPr>
        <p:spPr bwMode="auto">
          <a:xfrm>
            <a:off x="4596062" y="4241579"/>
            <a:ext cx="685806" cy="332330"/>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
        <p:nvSpPr>
          <p:cNvPr id="32" name="Content Placeholder 2"/>
          <p:cNvSpPr txBox="1">
            <a:spLocks/>
          </p:cNvSpPr>
          <p:nvPr/>
        </p:nvSpPr>
        <p:spPr>
          <a:xfrm>
            <a:off x="366829" y="3558365"/>
            <a:ext cx="7815942" cy="1295400"/>
          </a:xfrm>
          <a:prstGeom prst="rect">
            <a:avLst/>
          </a:prstGeom>
        </p:spPr>
        <p:txBody>
          <a:bodyPr vert="horz" lIns="91440" tIns="45720" rIns="91440" bIns="45720" rtlCol="0">
            <a:normAutofit/>
          </a:bodyPr>
          <a:lstStyle/>
          <a:p>
            <a:pPr marL="457200" indent="-457200">
              <a:spcBef>
                <a:spcPct val="20000"/>
              </a:spcBef>
              <a:buFont typeface="+mj-lt"/>
              <a:buAutoNum type="arabicPeriod" startAt="2"/>
              <a:defRPr/>
            </a:pPr>
            <a:r>
              <a:rPr lang="en-US" sz="1600" b="1" dirty="0" smtClean="0">
                <a:latin typeface="Arial" pitchFamily="34" charset="0"/>
                <a:cs typeface="Arial" pitchFamily="34" charset="0"/>
              </a:rPr>
              <a:t>Advisory Services  provides the opportunity for plan participants to receive investment assistance only during the accumulation of savings stage.</a:t>
            </a:r>
            <a:endPar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3" name="Action Button: Custom 32">
            <a:hlinkClick r:id="" action="ppaction://macro?name=Wrong" highlightClick="1"/>
          </p:cNvPr>
          <p:cNvSpPr/>
          <p:nvPr/>
        </p:nvSpPr>
        <p:spPr bwMode="auto">
          <a:xfrm>
            <a:off x="3574326" y="3090312"/>
            <a:ext cx="722676" cy="323086"/>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34" name="Action Button: Custom 33">
            <a:hlinkClick r:id="" action="ppaction://macro?name=RightLast" highlightClick="1"/>
          </p:cNvPr>
          <p:cNvSpPr/>
          <p:nvPr/>
        </p:nvSpPr>
        <p:spPr bwMode="auto">
          <a:xfrm>
            <a:off x="4608468" y="3085690"/>
            <a:ext cx="685806" cy="332330"/>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
        <p:nvSpPr>
          <p:cNvPr id="35" name="Content Placeholder 2"/>
          <p:cNvSpPr txBox="1">
            <a:spLocks/>
          </p:cNvSpPr>
          <p:nvPr/>
        </p:nvSpPr>
        <p:spPr>
          <a:xfrm>
            <a:off x="501503" y="6409687"/>
            <a:ext cx="7815942" cy="304800"/>
          </a:xfrm>
          <a:prstGeom prst="rect">
            <a:avLst/>
          </a:prstGeom>
        </p:spPr>
        <p:txBody>
          <a:bodyPr vert="horz" lIns="91440" tIns="45720" rIns="91440" bIns="45720" rtlCol="0">
            <a:normAutofit fontScale="92500" lnSpcReduction="10000"/>
          </a:bodyPr>
          <a:lstStyle/>
          <a:p>
            <a:pPr marL="457200" marR="0" lvl="0" indent="-457200" algn="ctr" defTabSz="914400" rtl="0" eaLnBrk="1" fontAlgn="auto" latinLnBrk="0" hangingPunct="1">
              <a:lnSpc>
                <a:spcPct val="100000"/>
              </a:lnSpc>
              <a:spcBef>
                <a:spcPct val="20000"/>
              </a:spcBef>
              <a:spcAft>
                <a:spcPts val="0"/>
              </a:spcAft>
              <a:buClrTx/>
              <a:buSzTx/>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Answers are in shaded</a:t>
            </a:r>
            <a:r>
              <a:rPr kumimoji="0" lang="en-US" sz="1600" b="1" i="1" u="none" strike="noStrike" kern="1200" cap="none" spc="0" normalizeH="0" noProof="0" dirty="0" smtClean="0">
                <a:ln>
                  <a:noFill/>
                </a:ln>
                <a:solidFill>
                  <a:schemeClr val="tx1"/>
                </a:solidFill>
                <a:effectLst/>
                <a:uLnTx/>
                <a:uFillTx/>
                <a:latin typeface="+mn-lt"/>
                <a:ea typeface="+mn-ea"/>
                <a:cs typeface="+mn-cs"/>
              </a:rPr>
              <a:t> boxes.</a:t>
            </a:r>
            <a:endParaRPr kumimoji="0" lang="en-US" sz="1600" b="1" i="1"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tabLst/>
              <a:defRPr/>
            </a:pPr>
            <a:endParaRPr kumimoji="0" lang="en-US"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1" u="none" strike="noStrike" kern="1200" cap="none" spc="0" normalizeH="0" baseline="0" noProof="0" dirty="0">
              <a:ln>
                <a:noFill/>
              </a:ln>
              <a:solidFill>
                <a:schemeClr val="tx1"/>
              </a:solidFill>
              <a:effectLst/>
              <a:uLnTx/>
              <a:uFillTx/>
              <a:latin typeface="+mn-lt"/>
              <a:ea typeface="+mn-ea"/>
              <a:cs typeface="+mn-cs"/>
            </a:endParaRPr>
          </a:p>
        </p:txBody>
      </p:sp>
      <p:sp>
        <p:nvSpPr>
          <p:cNvPr id="36" name="Content Placeholder 2"/>
          <p:cNvSpPr txBox="1">
            <a:spLocks/>
          </p:cNvSpPr>
          <p:nvPr/>
        </p:nvSpPr>
        <p:spPr>
          <a:xfrm>
            <a:off x="370368" y="4859077"/>
            <a:ext cx="7815942" cy="1295400"/>
          </a:xfrm>
          <a:prstGeom prst="rect">
            <a:avLst/>
          </a:prstGeom>
        </p:spPr>
        <p:txBody>
          <a:bodyPr vert="horz" lIns="91440" tIns="45720" rIns="91440" bIns="45720" rtlCol="0">
            <a:normAutofit/>
          </a:bodyPr>
          <a:lstStyle/>
          <a:p>
            <a:pPr marL="457200" indent="-457200">
              <a:spcBef>
                <a:spcPct val="20000"/>
              </a:spcBef>
              <a:buFont typeface="+mj-lt"/>
              <a:buAutoNum type="arabicPeriod" startAt="3"/>
              <a:defRPr/>
            </a:pPr>
            <a:r>
              <a:rPr lang="en-US" sz="1600" b="1" dirty="0" smtClean="0">
                <a:latin typeface="Arial" pitchFamily="34" charset="0"/>
                <a:cs typeface="Arial" pitchFamily="34" charset="0"/>
              </a:rPr>
              <a:t>Advisory Services provides investment advisory tools and services to you based upon the level of involvement you desire in managing your investments</a:t>
            </a:r>
            <a:r>
              <a:rPr lang="en-US" sz="1600" dirty="0" smtClean="0">
                <a:latin typeface="Arial" pitchFamily="34" charset="0"/>
                <a:cs typeface="Arial" pitchFamily="34" charset="0"/>
              </a:rPr>
              <a:t>. </a:t>
            </a:r>
          </a:p>
          <a:p>
            <a:pPr marL="457200" lvl="0" indent="-457200">
              <a:spcBef>
                <a:spcPct val="20000"/>
              </a:spcBef>
              <a:defRPr/>
            </a:pPr>
            <a:endParaRPr lang="en-US" sz="1600" b="1" dirty="0" smtClean="0">
              <a:latin typeface="Arial" pitchFamily="34" charset="0"/>
              <a:cs typeface="Arial" pitchFamily="34" charset="0"/>
            </a:endParaRPr>
          </a:p>
          <a:p>
            <a:pPr marL="457200" indent="-457200">
              <a:spcBef>
                <a:spcPct val="20000"/>
              </a:spcBef>
              <a:buFont typeface="+mj-lt"/>
              <a:buAutoNum type="arabicPeriod" startAt="3"/>
              <a:defRPr/>
            </a:pPr>
            <a:endParaRPr lang="en-US" sz="1600" dirty="0" smtClean="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457200" marR="0" lvl="0" indent="-4572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7" name="Action Button: Custom 36">
            <a:hlinkClick r:id="" action="ppaction://macro?name=Wrong" highlightClick="1"/>
          </p:cNvPr>
          <p:cNvSpPr/>
          <p:nvPr/>
        </p:nvSpPr>
        <p:spPr bwMode="auto">
          <a:xfrm>
            <a:off x="3556597" y="5683106"/>
            <a:ext cx="722676" cy="323086"/>
          </a:xfrm>
          <a:prstGeom prst="actionButtonBlank">
            <a:avLst/>
          </a:prstGeom>
          <a:solidFill>
            <a:schemeClr val="accent3">
              <a:lumMod val="40000"/>
              <a:lumOff val="60000"/>
            </a:schemeClr>
          </a:solid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True</a:t>
            </a:r>
          </a:p>
        </p:txBody>
      </p:sp>
      <p:sp>
        <p:nvSpPr>
          <p:cNvPr id="38" name="Action Button: Custom 37">
            <a:hlinkClick r:id="" action="ppaction://macro?name=RightLast" highlightClick="1"/>
          </p:cNvPr>
          <p:cNvSpPr/>
          <p:nvPr/>
        </p:nvSpPr>
        <p:spPr bwMode="auto">
          <a:xfrm>
            <a:off x="4590740" y="5673416"/>
            <a:ext cx="685806" cy="332330"/>
          </a:xfrm>
          <a:prstGeom prst="actionButtonBlank">
            <a:avLst/>
          </a:prstGeom>
          <a:noFill/>
          <a:ln w="38100">
            <a:solidFill>
              <a:srgbClr val="3E4E2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defTabSz="912813"/>
            <a:r>
              <a:rPr lang="en-US" sz="1400" b="1" dirty="0" smtClean="0">
                <a:solidFill>
                  <a:schemeClr val="tx1"/>
                </a:solidFill>
                <a:latin typeface="Arial" pitchFamily="34" charset="0"/>
                <a:cs typeface="Arial" pitchFamily="34" charset="0"/>
              </a:rPr>
              <a:t>False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5485</TotalTime>
  <Words>5086</Words>
  <Application>Microsoft Office PowerPoint</Application>
  <PresentationFormat>On-screen Show (4:3)</PresentationFormat>
  <Paragraphs>731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Advisory Services  Retirement Readiness  Products and Services Enhancements</vt:lpstr>
      <vt:lpstr>Topics</vt:lpstr>
      <vt:lpstr>Slide 3</vt:lpstr>
      <vt:lpstr>Purpose</vt:lpstr>
      <vt:lpstr>Objectives</vt:lpstr>
      <vt:lpstr>Overview</vt:lpstr>
      <vt:lpstr>Slide 7</vt:lpstr>
      <vt:lpstr>Overview</vt:lpstr>
      <vt:lpstr>Learning Activity #1</vt:lpstr>
      <vt:lpstr>Slide 10</vt:lpstr>
      <vt:lpstr>Business Strategy &amp; Components</vt:lpstr>
      <vt:lpstr>Business Strategy &amp; Components</vt:lpstr>
      <vt:lpstr>Retirement Readiness Report Card</vt:lpstr>
      <vt:lpstr>Slide 14</vt:lpstr>
      <vt:lpstr>Plan Retirement Ready Report Card</vt:lpstr>
      <vt:lpstr>Plan Sponsor “Call-to-Action”</vt:lpstr>
      <vt:lpstr>Complementary Value Add Services</vt:lpstr>
      <vt:lpstr>Offer Letter</vt:lpstr>
      <vt:lpstr>Slide 19</vt:lpstr>
      <vt:lpstr>Slide 20</vt:lpstr>
      <vt:lpstr> Product Stakeholders</vt:lpstr>
      <vt:lpstr>Slide 22</vt:lpstr>
      <vt:lpstr>Learning Activity #2</vt:lpstr>
      <vt:lpstr>Slide 24</vt:lpstr>
      <vt:lpstr>Slide 25</vt:lpstr>
      <vt:lpstr>Slide 26</vt:lpstr>
      <vt:lpstr>Slide 27</vt:lpstr>
      <vt:lpstr>Slide 28</vt:lpstr>
      <vt:lpstr>Slide 29</vt:lpstr>
      <vt:lpstr>Learning Activity # 3 </vt:lpstr>
      <vt:lpstr>Slide 31</vt:lpstr>
      <vt:lpstr>Slide 32</vt:lpstr>
      <vt:lpstr>Slide 33</vt:lpstr>
      <vt:lpstr>Final Assessment</vt:lpstr>
      <vt:lpstr>Assessments 1 and 2</vt:lpstr>
      <vt:lpstr>Assessments 3 and 4</vt:lpstr>
      <vt:lpstr>Assessments 5 and 6</vt:lpstr>
      <vt:lpstr>Assessments 7 and 8</vt:lpstr>
      <vt:lpstr>Assessments 9 and 10</vt:lpstr>
    </vt:vector>
  </TitlesOfParts>
  <Company>Great-West Life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lmcd</dc:creator>
  <cp:lastModifiedBy>Brenda M. Perea</cp:lastModifiedBy>
  <cp:revision>848</cp:revision>
  <dcterms:created xsi:type="dcterms:W3CDTF">2011-09-16T20:37:36Z</dcterms:created>
  <dcterms:modified xsi:type="dcterms:W3CDTF">2013-05-03T01:44:46Z</dcterms:modified>
</cp:coreProperties>
</file>